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1"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86" d="100"/>
          <a:sy n="86" d="100"/>
        </p:scale>
        <p:origin x="48" y="1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2B67AF-6B69-427B-A32F-A7FAC35FD8E9}"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FE5C6-E685-4D11-81EB-8CCBAE435F62}" type="slidenum">
              <a:rPr lang="en-US" smtClean="0"/>
              <a:t>‹#›</a:t>
            </a:fld>
            <a:endParaRPr lang="en-US"/>
          </a:p>
        </p:txBody>
      </p:sp>
    </p:spTree>
    <p:extLst>
      <p:ext uri="{BB962C8B-B14F-4D97-AF65-F5344CB8AC3E}">
        <p14:creationId xmlns:p14="http://schemas.microsoft.com/office/powerpoint/2010/main" val="27647414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2B67AF-6B69-427B-A32F-A7FAC35FD8E9}"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FE5C6-E685-4D11-81EB-8CCBAE435F62}" type="slidenum">
              <a:rPr lang="en-US" smtClean="0"/>
              <a:t>‹#›</a:t>
            </a:fld>
            <a:endParaRPr lang="en-US"/>
          </a:p>
        </p:txBody>
      </p:sp>
    </p:spTree>
    <p:extLst>
      <p:ext uri="{BB962C8B-B14F-4D97-AF65-F5344CB8AC3E}">
        <p14:creationId xmlns:p14="http://schemas.microsoft.com/office/powerpoint/2010/main" val="3272444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2B67AF-6B69-427B-A32F-A7FAC35FD8E9}"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FE5C6-E685-4D11-81EB-8CCBAE435F62}" type="slidenum">
              <a:rPr lang="en-US" smtClean="0"/>
              <a:t>‹#›</a:t>
            </a:fld>
            <a:endParaRPr lang="en-US"/>
          </a:p>
        </p:txBody>
      </p:sp>
    </p:spTree>
    <p:extLst>
      <p:ext uri="{BB962C8B-B14F-4D97-AF65-F5344CB8AC3E}">
        <p14:creationId xmlns:p14="http://schemas.microsoft.com/office/powerpoint/2010/main" val="8507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2B67AF-6B69-427B-A32F-A7FAC35FD8E9}"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FE5C6-E685-4D11-81EB-8CCBAE435F62}" type="slidenum">
              <a:rPr lang="en-US" smtClean="0"/>
              <a:t>‹#›</a:t>
            </a:fld>
            <a:endParaRPr lang="en-US"/>
          </a:p>
        </p:txBody>
      </p:sp>
    </p:spTree>
    <p:extLst>
      <p:ext uri="{BB962C8B-B14F-4D97-AF65-F5344CB8AC3E}">
        <p14:creationId xmlns:p14="http://schemas.microsoft.com/office/powerpoint/2010/main" val="252661256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2B67AF-6B69-427B-A32F-A7FAC35FD8E9}"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FE5C6-E685-4D11-81EB-8CCBAE435F62}" type="slidenum">
              <a:rPr lang="en-US" smtClean="0"/>
              <a:t>‹#›</a:t>
            </a:fld>
            <a:endParaRPr lang="en-US"/>
          </a:p>
        </p:txBody>
      </p:sp>
    </p:spTree>
    <p:extLst>
      <p:ext uri="{BB962C8B-B14F-4D97-AF65-F5344CB8AC3E}">
        <p14:creationId xmlns:p14="http://schemas.microsoft.com/office/powerpoint/2010/main" val="140261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2B67AF-6B69-427B-A32F-A7FAC35FD8E9}" type="datetimeFigureOut">
              <a:rPr lang="en-US" smtClean="0"/>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FE5C6-E685-4D11-81EB-8CCBAE435F62}" type="slidenum">
              <a:rPr lang="en-US" smtClean="0"/>
              <a:t>‹#›</a:t>
            </a:fld>
            <a:endParaRPr lang="en-US"/>
          </a:p>
        </p:txBody>
      </p:sp>
    </p:spTree>
    <p:extLst>
      <p:ext uri="{BB962C8B-B14F-4D97-AF65-F5344CB8AC3E}">
        <p14:creationId xmlns:p14="http://schemas.microsoft.com/office/powerpoint/2010/main" val="1590001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2B67AF-6B69-427B-A32F-A7FAC35FD8E9}" type="datetimeFigureOut">
              <a:rPr lang="en-US" smtClean="0"/>
              <a:t>12/18/2018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FE5C6-E685-4D11-81EB-8CCBAE435F62}" type="slidenum">
              <a:rPr lang="en-US" smtClean="0"/>
              <a:t>‹#›</a:t>
            </a:fld>
            <a:endParaRPr lang="en-US"/>
          </a:p>
        </p:txBody>
      </p:sp>
    </p:spTree>
    <p:extLst>
      <p:ext uri="{BB962C8B-B14F-4D97-AF65-F5344CB8AC3E}">
        <p14:creationId xmlns:p14="http://schemas.microsoft.com/office/powerpoint/2010/main" val="2433154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2B67AF-6B69-427B-A32F-A7FAC35FD8E9}" type="datetimeFigureOut">
              <a:rPr lang="en-US" smtClean="0"/>
              <a:t>12/18/2018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DFE5C6-E685-4D11-81EB-8CCBAE435F62}" type="slidenum">
              <a:rPr lang="en-US" smtClean="0"/>
              <a:t>‹#›</a:t>
            </a:fld>
            <a:endParaRPr lang="en-US"/>
          </a:p>
        </p:txBody>
      </p:sp>
    </p:spTree>
    <p:extLst>
      <p:ext uri="{BB962C8B-B14F-4D97-AF65-F5344CB8AC3E}">
        <p14:creationId xmlns:p14="http://schemas.microsoft.com/office/powerpoint/2010/main" val="76236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B67AF-6B69-427B-A32F-A7FAC35FD8E9}" type="datetimeFigureOut">
              <a:rPr lang="en-US" smtClean="0"/>
              <a:t>12/18/2018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FE5C6-E685-4D11-81EB-8CCBAE435F62}" type="slidenum">
              <a:rPr lang="en-US" smtClean="0"/>
              <a:t>‹#›</a:t>
            </a:fld>
            <a:endParaRPr lang="en-US"/>
          </a:p>
        </p:txBody>
      </p:sp>
    </p:spTree>
    <p:extLst>
      <p:ext uri="{BB962C8B-B14F-4D97-AF65-F5344CB8AC3E}">
        <p14:creationId xmlns:p14="http://schemas.microsoft.com/office/powerpoint/2010/main" val="2127698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2B67AF-6B69-427B-A32F-A7FAC35FD8E9}" type="datetimeFigureOut">
              <a:rPr lang="en-US" smtClean="0"/>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FE5C6-E685-4D11-81EB-8CCBAE435F62}" type="slidenum">
              <a:rPr lang="en-US" smtClean="0"/>
              <a:t>‹#›</a:t>
            </a:fld>
            <a:endParaRPr lang="en-US"/>
          </a:p>
        </p:txBody>
      </p:sp>
    </p:spTree>
    <p:extLst>
      <p:ext uri="{BB962C8B-B14F-4D97-AF65-F5344CB8AC3E}">
        <p14:creationId xmlns:p14="http://schemas.microsoft.com/office/powerpoint/2010/main" val="3150680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2B67AF-6B69-427B-A32F-A7FAC35FD8E9}" type="datetimeFigureOut">
              <a:rPr lang="en-US" smtClean="0"/>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FE5C6-E685-4D11-81EB-8CCBAE435F62}" type="slidenum">
              <a:rPr lang="en-US" smtClean="0"/>
              <a:t>‹#›</a:t>
            </a:fld>
            <a:endParaRPr lang="en-US"/>
          </a:p>
        </p:txBody>
      </p:sp>
    </p:spTree>
    <p:extLst>
      <p:ext uri="{BB962C8B-B14F-4D97-AF65-F5344CB8AC3E}">
        <p14:creationId xmlns:p14="http://schemas.microsoft.com/office/powerpoint/2010/main" val="1362194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2B67AF-6B69-427B-A32F-A7FAC35FD8E9}" type="datetimeFigureOut">
              <a:rPr lang="en-US" smtClean="0"/>
              <a:t>12/18/2018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FE5C6-E685-4D11-81EB-8CCBAE435F62}" type="slidenum">
              <a:rPr lang="en-US" smtClean="0"/>
              <a:t>‹#›</a:t>
            </a:fld>
            <a:endParaRPr lang="en-US"/>
          </a:p>
        </p:txBody>
      </p:sp>
    </p:spTree>
    <p:extLst>
      <p:ext uri="{BB962C8B-B14F-4D97-AF65-F5344CB8AC3E}">
        <p14:creationId xmlns:p14="http://schemas.microsoft.com/office/powerpoint/2010/main" val="3817882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781396"/>
            <a:ext cx="9144000" cy="1276610"/>
          </a:xfrm>
        </p:spPr>
        <p:txBody>
          <a:bodyPr>
            <a:normAutofit/>
          </a:bodyPr>
          <a:lstStyle/>
          <a:p>
            <a:r>
              <a:rPr lang="en-US" sz="8000" b="1" dirty="0" smtClean="0"/>
              <a:t>Technical SEO</a:t>
            </a:r>
            <a:endParaRPr lang="en-US" sz="8000" b="1" dirty="0"/>
          </a:p>
        </p:txBody>
      </p:sp>
      <p:sp>
        <p:nvSpPr>
          <p:cNvPr id="3" name="Subtitle 2"/>
          <p:cNvSpPr>
            <a:spLocks noGrp="1"/>
          </p:cNvSpPr>
          <p:nvPr>
            <p:ph type="subTitle" idx="1"/>
          </p:nvPr>
        </p:nvSpPr>
        <p:spPr>
          <a:xfrm>
            <a:off x="9454342" y="6251027"/>
            <a:ext cx="2438400" cy="460115"/>
          </a:xfrm>
        </p:spPr>
        <p:txBody>
          <a:bodyPr/>
          <a:lstStyle/>
          <a:p>
            <a:r>
              <a:rPr lang="en-US" dirty="0" smtClean="0"/>
              <a:t>By Vahid Afshari</a:t>
            </a:r>
            <a:endParaRPr lang="en-US" dirty="0"/>
          </a:p>
        </p:txBody>
      </p:sp>
    </p:spTree>
    <p:extLst>
      <p:ext uri="{BB962C8B-B14F-4D97-AF65-F5344CB8AC3E}">
        <p14:creationId xmlns:p14="http://schemas.microsoft.com/office/powerpoint/2010/main" val="3065918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Obtainability</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sz="2000" dirty="0"/>
              <a:t>Search engines have been shown to employ headless browsing to render the DOM to gain a better understanding of the user’s experience and the content on page. That is to say, Google can process some JavaScript and uses the DOM </a:t>
            </a:r>
            <a:endParaRPr lang="en-US" sz="2000" dirty="0" smtClean="0"/>
          </a:p>
          <a:p>
            <a:pPr marL="0" indent="0">
              <a:buNone/>
            </a:pPr>
            <a:r>
              <a:rPr lang="en-US" sz="2000" dirty="0"/>
              <a:t>Google is a lazy user. It doesn’t click, it doesn’t scroll, and it doesn’t log in. If the full UX demands action from the user, special precautions should be taken to ensure that bots are receiving an equivalent experience</a:t>
            </a:r>
            <a:r>
              <a:rPr lang="en-US" sz="2000" dirty="0" smtClean="0"/>
              <a:t>.</a:t>
            </a:r>
          </a:p>
          <a:p>
            <a:pPr marL="0" indent="0">
              <a:buNone/>
            </a:pPr>
            <a:r>
              <a:rPr lang="en-US" sz="2000" dirty="0"/>
              <a:t>If the JavaScript occurs after the JavaScript load event fires plus ~5-seconds*, search engines may not be seeing it. </a:t>
            </a:r>
            <a:endParaRPr lang="en-US" sz="2000" dirty="0" smtClean="0"/>
          </a:p>
          <a:p>
            <a:pPr marL="0" indent="0">
              <a:buNone/>
            </a:pPr>
            <a:r>
              <a:rPr lang="en-US" sz="2000" dirty="0"/>
              <a:t>If there are errors within the JavaScript, both browsers and search engines won’t be able to go through and potentially miss sections of pages if the entire code is not executed.</a:t>
            </a:r>
          </a:p>
        </p:txBody>
      </p:sp>
    </p:spTree>
    <p:extLst>
      <p:ext uri="{BB962C8B-B14F-4D97-AF65-F5344CB8AC3E}">
        <p14:creationId xmlns:p14="http://schemas.microsoft.com/office/powerpoint/2010/main" val="4250567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95442"/>
          </a:xfrm>
        </p:spPr>
        <p:txBody>
          <a:bodyPr>
            <a:normAutofit fontScale="90000"/>
          </a:bodyPr>
          <a:lstStyle/>
          <a:p>
            <a:r>
              <a:rPr lang="en-US" b="1" dirty="0"/>
              <a:t>How to make sure Google and other search engines can get your </a:t>
            </a:r>
            <a:r>
              <a:rPr lang="en-US" b="1" dirty="0" smtClean="0"/>
              <a:t>content</a:t>
            </a:r>
            <a:br>
              <a:rPr lang="en-US" b="1" dirty="0" smtClean="0"/>
            </a:br>
            <a:r>
              <a:rPr lang="en-US" b="1" dirty="0" smtClean="0"/>
              <a:t>1- Test</a:t>
            </a:r>
            <a:r>
              <a:rPr lang="en-US" b="1" dirty="0"/>
              <a:t/>
            </a:r>
            <a:br>
              <a:rPr lang="en-US" b="1" dirty="0"/>
            </a:br>
            <a:endParaRPr lang="en-US" dirty="0"/>
          </a:p>
        </p:txBody>
      </p:sp>
      <p:sp>
        <p:nvSpPr>
          <p:cNvPr id="3" name="Content Placeholder 2"/>
          <p:cNvSpPr>
            <a:spLocks noGrp="1"/>
          </p:cNvSpPr>
          <p:nvPr>
            <p:ph idx="1"/>
          </p:nvPr>
        </p:nvSpPr>
        <p:spPr>
          <a:xfrm>
            <a:off x="799407" y="2296679"/>
            <a:ext cx="10515600" cy="4351338"/>
          </a:xfrm>
        </p:spPr>
        <p:txBody>
          <a:bodyPr/>
          <a:lstStyle/>
          <a:p>
            <a:pPr marL="0" indent="0">
              <a:buNone/>
            </a:pPr>
            <a:r>
              <a:rPr lang="en-US" dirty="0" smtClean="0"/>
              <a:t>If </a:t>
            </a:r>
            <a:r>
              <a:rPr lang="en-US" dirty="0"/>
              <a:t>you can see your </a:t>
            </a:r>
            <a:r>
              <a:rPr lang="en-US" dirty="0" smtClean="0"/>
              <a:t>content </a:t>
            </a:r>
            <a:r>
              <a:rPr lang="en-US" dirty="0"/>
              <a:t>in the DOM, chances are your content is being parsed by Google</a:t>
            </a:r>
            <a:r>
              <a:rPr lang="en-US" dirty="0" smtClean="0"/>
              <a:t>.</a:t>
            </a:r>
          </a:p>
          <a:p>
            <a:r>
              <a:rPr lang="en-US" dirty="0"/>
              <a:t>Confirm that your content is appearing within the DOM.</a:t>
            </a:r>
          </a:p>
          <a:p>
            <a:r>
              <a:rPr lang="en-US" dirty="0"/>
              <a:t>Test a subset of pages to see if Google can index content.</a:t>
            </a:r>
          </a:p>
          <a:p>
            <a:r>
              <a:rPr lang="en-US" dirty="0"/>
              <a:t>Manually check quotes from your content.</a:t>
            </a:r>
          </a:p>
          <a:p>
            <a:r>
              <a:rPr lang="en-US" dirty="0"/>
              <a:t>Fetch with Google and see if content appears.</a:t>
            </a:r>
          </a:p>
          <a:p>
            <a:r>
              <a:rPr lang="en-US" dirty="0"/>
              <a:t>Fetch with Google supposedly occurs around the load event or before timeout.</a:t>
            </a:r>
          </a:p>
          <a:p>
            <a:pPr marL="0" indent="0">
              <a:buNone/>
            </a:pPr>
            <a:r>
              <a:rPr lang="en-US" dirty="0" smtClean="0"/>
              <a:t> </a:t>
            </a:r>
          </a:p>
          <a:p>
            <a:pPr marL="0" indent="0">
              <a:buNone/>
            </a:pPr>
            <a:endParaRPr lang="en-US" dirty="0"/>
          </a:p>
        </p:txBody>
      </p:sp>
    </p:spTree>
    <p:extLst>
      <p:ext uri="{BB962C8B-B14F-4D97-AF65-F5344CB8AC3E}">
        <p14:creationId xmlns:p14="http://schemas.microsoft.com/office/powerpoint/2010/main" val="1117791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197" y="137911"/>
            <a:ext cx="10515600" cy="1912562"/>
          </a:xfrm>
        </p:spPr>
        <p:txBody>
          <a:bodyPr>
            <a:normAutofit/>
          </a:bodyPr>
          <a:lstStyle/>
          <a:p>
            <a:r>
              <a:rPr lang="en-US" sz="3600" b="1" dirty="0"/>
              <a:t>How to make sure Google and other search engines can get your </a:t>
            </a:r>
            <a:r>
              <a:rPr lang="en-US" sz="3600" b="1" dirty="0" smtClean="0"/>
              <a:t>content</a:t>
            </a:r>
            <a:br>
              <a:rPr lang="en-US" sz="3600" b="1" dirty="0" smtClean="0"/>
            </a:br>
            <a:r>
              <a:rPr lang="en-US" sz="3600" b="1" dirty="0"/>
              <a:t>2- HTML </a:t>
            </a:r>
            <a:r>
              <a:rPr lang="en-US" sz="3600" b="1" dirty="0" smtClean="0"/>
              <a:t>SNAPSHOTS</a:t>
            </a:r>
            <a:endParaRPr lang="en-US" sz="4000" dirty="0"/>
          </a:p>
        </p:txBody>
      </p:sp>
      <p:sp>
        <p:nvSpPr>
          <p:cNvPr id="3" name="Content Placeholder 2"/>
          <p:cNvSpPr>
            <a:spLocks noGrp="1"/>
          </p:cNvSpPr>
          <p:nvPr>
            <p:ph idx="1"/>
          </p:nvPr>
        </p:nvSpPr>
        <p:spPr>
          <a:xfrm>
            <a:off x="743990" y="2377441"/>
            <a:ext cx="10515600" cy="4351338"/>
          </a:xfrm>
        </p:spPr>
        <p:txBody>
          <a:bodyPr>
            <a:normAutofit/>
          </a:bodyPr>
          <a:lstStyle/>
          <a:p>
            <a:pPr marL="0" indent="0">
              <a:buNone/>
            </a:pPr>
            <a:r>
              <a:rPr lang="en-US" sz="2400" dirty="0"/>
              <a:t>HTML snapshots are a fully rendered page (as one might see in the DOM) that can be returned to search engine bots (think: a static HTML version of the DOM). </a:t>
            </a:r>
            <a:endParaRPr lang="en-US" sz="2400" dirty="0" smtClean="0"/>
          </a:p>
          <a:p>
            <a:pPr marL="0" indent="0">
              <a:buNone/>
            </a:pPr>
            <a:r>
              <a:rPr lang="en-US" sz="2400" dirty="0"/>
              <a:t>If search engines (or sites like Facebook) cannot grasp your JavaScript, it’s better to return an HTML snapshot than not to have your content indexed and understood at all. Ideally, your site would leverage some form of user-agent detection on the server side and return the HTML snapshot to the bot. </a:t>
            </a:r>
            <a:endParaRPr lang="en-US" sz="2400" dirty="0" smtClean="0"/>
          </a:p>
          <a:p>
            <a:pPr marL="0" indent="0">
              <a:buNone/>
            </a:pPr>
            <a:r>
              <a:rPr lang="en-US" sz="2400" dirty="0"/>
              <a:t>“The HTML snapshot must contain the same content as the end user would see in a browser. If this is not the case, it may be considered cloaking.”</a:t>
            </a:r>
          </a:p>
        </p:txBody>
      </p:sp>
    </p:spTree>
    <p:extLst>
      <p:ext uri="{BB962C8B-B14F-4D97-AF65-F5344CB8AC3E}">
        <p14:creationId xmlns:p14="http://schemas.microsoft.com/office/powerpoint/2010/main" val="2624973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Site </a:t>
            </a:r>
            <a:r>
              <a:rPr lang="en-US" b="1" dirty="0" smtClean="0"/>
              <a:t>latency</a:t>
            </a:r>
            <a:endParaRPr lang="en-US" dirty="0"/>
          </a:p>
        </p:txBody>
      </p:sp>
      <p:sp>
        <p:nvSpPr>
          <p:cNvPr id="3" name="Content Placeholder 2"/>
          <p:cNvSpPr>
            <a:spLocks noGrp="1"/>
          </p:cNvSpPr>
          <p:nvPr>
            <p:ph idx="1"/>
          </p:nvPr>
        </p:nvSpPr>
        <p:spPr>
          <a:xfrm>
            <a:off x="838200" y="1825625"/>
            <a:ext cx="4892040" cy="4351338"/>
          </a:xfrm>
        </p:spPr>
        <p:txBody>
          <a:bodyPr>
            <a:normAutofit/>
          </a:bodyPr>
          <a:lstStyle/>
          <a:p>
            <a:pPr marL="0" indent="0">
              <a:buNone/>
            </a:pPr>
            <a:r>
              <a:rPr lang="en-US" sz="2000" dirty="0"/>
              <a:t>When browsers receive an HTML document and create the DOM (although there is some level of pre-scanning), most resources are loaded as they appear within the HTML document. This means that if you have a huge file toward the top of your HTML document, a browser will load that </a:t>
            </a:r>
            <a:r>
              <a:rPr lang="en-US" sz="2000" dirty="0" smtClean="0"/>
              <a:t>large </a:t>
            </a:r>
            <a:r>
              <a:rPr lang="en-US" sz="2000" dirty="0"/>
              <a:t>file first. </a:t>
            </a:r>
            <a:endParaRPr lang="en-US" sz="2000" dirty="0" smtClean="0"/>
          </a:p>
          <a:p>
            <a:pPr marL="0" indent="0">
              <a:buNone/>
            </a:pPr>
            <a:r>
              <a:rPr lang="en-US" sz="2000" dirty="0"/>
              <a:t>The concept of Google’s critical rendering path is to load what the user needs as soon as possible, which can be translated to → "get everything above-the-fold in front of the user, ASAP." </a:t>
            </a:r>
          </a:p>
        </p:txBody>
      </p:sp>
      <p:sp>
        <p:nvSpPr>
          <p:cNvPr id="5" name="Rectangle 4"/>
          <p:cNvSpPr/>
          <p:nvPr/>
        </p:nvSpPr>
        <p:spPr>
          <a:xfrm>
            <a:off x="5974080" y="1934095"/>
            <a:ext cx="5913120" cy="35744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4553" y="2356311"/>
            <a:ext cx="5819775" cy="2857500"/>
          </a:xfrm>
          <a:prstGeom prst="rect">
            <a:avLst/>
          </a:prstGeom>
        </p:spPr>
      </p:pic>
    </p:spTree>
    <p:extLst>
      <p:ext uri="{BB962C8B-B14F-4D97-AF65-F5344CB8AC3E}">
        <p14:creationId xmlns:p14="http://schemas.microsoft.com/office/powerpoint/2010/main" val="800792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First Index</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4396" y="1690688"/>
            <a:ext cx="5943600" cy="4276725"/>
          </a:xfrm>
        </p:spPr>
      </p:pic>
      <p:sp>
        <p:nvSpPr>
          <p:cNvPr id="5" name="Rectangle 4"/>
          <p:cNvSpPr/>
          <p:nvPr/>
        </p:nvSpPr>
        <p:spPr>
          <a:xfrm>
            <a:off x="133003" y="1720613"/>
            <a:ext cx="5430982" cy="2308324"/>
          </a:xfrm>
          <a:prstGeom prst="rect">
            <a:avLst/>
          </a:prstGeom>
        </p:spPr>
        <p:txBody>
          <a:bodyPr wrap="square">
            <a:spAutoFit/>
          </a:bodyPr>
          <a:lstStyle/>
          <a:p>
            <a:r>
              <a:rPr lang="en-US" dirty="0"/>
              <a:t>Mobile-first indexing is exactly what it sounds like. It just means that the mobile version of your website becomes the starting point for what Google includes in their index, and the baseline for how they determine rankings. If you monitor crawlbot traffic to your site, you may see an increase in traffic from Smartphone Googlebot, and the cached versions of pages will usually be the mobile version of the page. </a:t>
            </a:r>
          </a:p>
        </p:txBody>
      </p:sp>
    </p:spTree>
    <p:extLst>
      <p:ext uri="{BB962C8B-B14F-4D97-AF65-F5344CB8AC3E}">
        <p14:creationId xmlns:p14="http://schemas.microsoft.com/office/powerpoint/2010/main" val="2592160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should I do about mobile-first indexing?</a:t>
            </a:r>
            <a:br>
              <a:rPr lang="en-US" b="1" dirty="0"/>
            </a:br>
            <a:endParaRPr lang="en-US" dirty="0"/>
          </a:p>
        </p:txBody>
      </p:sp>
      <p:sp>
        <p:nvSpPr>
          <p:cNvPr id="3" name="Content Placeholder 2"/>
          <p:cNvSpPr>
            <a:spLocks noGrp="1"/>
          </p:cNvSpPr>
          <p:nvPr>
            <p:ph idx="1"/>
          </p:nvPr>
        </p:nvSpPr>
        <p:spPr/>
        <p:txBody>
          <a:bodyPr>
            <a:normAutofit/>
          </a:bodyPr>
          <a:lstStyle/>
          <a:p>
            <a:r>
              <a:rPr lang="en-US" sz="2000" dirty="0"/>
              <a:t>If you have a responsive site or a dynamic serving site where the primary content and markup is equivalent across mobile and desktop, you shouldn’t have to change anything</a:t>
            </a:r>
            <a:r>
              <a:rPr lang="en-US" sz="2000" dirty="0" smtClean="0"/>
              <a:t>.</a:t>
            </a:r>
          </a:p>
          <a:p>
            <a:r>
              <a:rPr lang="en-US" sz="2000" dirty="0"/>
              <a:t>If you have a site configuration where the primary content and markup is different across mobile and desktop, you should consider making some changes to your site</a:t>
            </a:r>
            <a:r>
              <a:rPr lang="en-US" sz="2000" dirty="0" smtClean="0"/>
              <a:t>.</a:t>
            </a:r>
          </a:p>
          <a:p>
            <a:r>
              <a:rPr lang="en-US" sz="2000" dirty="0"/>
              <a:t>Make sure to serve structured markup for both the desktop and mobile version</a:t>
            </a:r>
            <a:r>
              <a:rPr lang="en-US" sz="2000" dirty="0" smtClean="0"/>
              <a:t>.</a:t>
            </a:r>
          </a:p>
          <a:p>
            <a:r>
              <a:rPr lang="en-US" sz="2000" dirty="0"/>
              <a:t>If you are a site owner who has only verified their desktop site in Search </a:t>
            </a:r>
            <a:r>
              <a:rPr lang="en-US" sz="2000" dirty="0" smtClean="0"/>
              <a:t>Console</a:t>
            </a:r>
          </a:p>
          <a:p>
            <a:r>
              <a:rPr lang="en-US" sz="2000" dirty="0"/>
              <a:t>If you only have a desktop site, we'll continue to index your desktop site just fine, even if we're using a mobile user agent to view your site.</a:t>
            </a:r>
          </a:p>
        </p:txBody>
      </p:sp>
    </p:spTree>
    <p:extLst>
      <p:ext uri="{BB962C8B-B14F-4D97-AF65-F5344CB8AC3E}">
        <p14:creationId xmlns:p14="http://schemas.microsoft.com/office/powerpoint/2010/main" val="1978695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Delivering mobile-optimized </a:t>
            </a:r>
            <a:r>
              <a:rPr lang="en-US" b="1" dirty="0" smtClean="0"/>
              <a:t>experiences</a:t>
            </a:r>
            <a:endParaRPr lang="en-US" dirty="0"/>
          </a:p>
        </p:txBody>
      </p:sp>
      <p:sp>
        <p:nvSpPr>
          <p:cNvPr id="3" name="Content Placeholder 2"/>
          <p:cNvSpPr>
            <a:spLocks noGrp="1"/>
          </p:cNvSpPr>
          <p:nvPr>
            <p:ph idx="1"/>
          </p:nvPr>
        </p:nvSpPr>
        <p:spPr/>
        <p:txBody>
          <a:bodyPr>
            <a:normAutofit fontScale="92500"/>
          </a:bodyPr>
          <a:lstStyle/>
          <a:p>
            <a:r>
              <a:rPr lang="en-US" sz="2200" b="1" dirty="0"/>
              <a:t>Responsive design. </a:t>
            </a:r>
            <a:r>
              <a:rPr lang="en-US" sz="2200" dirty="0"/>
              <a:t>With this approach, nothing really changes. Your website’s uniform resource locators (URLs) remain the same, and the </a:t>
            </a:r>
            <a:r>
              <a:rPr lang="en-US" sz="2200" dirty="0" err="1"/>
              <a:t>HyperText</a:t>
            </a:r>
            <a:r>
              <a:rPr lang="en-US" sz="2200" dirty="0"/>
              <a:t> Markup Language (HTML) code served is identical as well. The site’s design will adapt to the size of the screen it’s being shown on, delivering a mobile experience catered to the device’s specific screen resolution. Google recommends responsive design as its preferred design pattern, as it requires the least effort from their end; there is no extra code to index and no additional URLs to crawl.</a:t>
            </a:r>
          </a:p>
          <a:p>
            <a:r>
              <a:rPr lang="en-US" sz="2200" b="1" dirty="0"/>
              <a:t>Dynamic serving. </a:t>
            </a:r>
            <a:r>
              <a:rPr lang="en-US" sz="2200" dirty="0"/>
              <a:t>Sometimes websites will detect the user-agent when a page is being loaded and serve different HTML code on the same URL depending on the type of device that’s being used. This is called dynamic serving. It is the same URL, different HTML code, one for desktop users and another for mobile users.</a:t>
            </a:r>
          </a:p>
          <a:p>
            <a:r>
              <a:rPr lang="en-US" sz="2200" b="1" dirty="0"/>
              <a:t>Separate mobile URL. </a:t>
            </a:r>
            <a:r>
              <a:rPr lang="en-US" sz="2200" dirty="0"/>
              <a:t>In this approach, a website will serve different code to mobile users as well and will also use different URLs for its mobile site. Often a website will serve its mobile content from a separate subdomain, like m.website.com, or from a different subfolder like www.website.com/mobile/.</a:t>
            </a:r>
          </a:p>
          <a:p>
            <a:endParaRPr lang="en-US" dirty="0"/>
          </a:p>
        </p:txBody>
      </p:sp>
    </p:spTree>
    <p:extLst>
      <p:ext uri="{BB962C8B-B14F-4D97-AF65-F5344CB8AC3E}">
        <p14:creationId xmlns:p14="http://schemas.microsoft.com/office/powerpoint/2010/main" val="1054943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Mobile SERP </a:t>
            </a:r>
            <a:r>
              <a:rPr lang="en-US" b="1" dirty="0"/>
              <a:t>Technical SEO checklist</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r>
              <a:rPr lang="en-US" sz="2200" b="1" dirty="0"/>
              <a:t>On-page SEO</a:t>
            </a:r>
          </a:p>
          <a:p>
            <a:r>
              <a:rPr lang="en-US" sz="2200" b="1" dirty="0"/>
              <a:t>Structured data</a:t>
            </a:r>
          </a:p>
          <a:p>
            <a:r>
              <a:rPr lang="en-US" sz="2200" b="1" dirty="0" err="1"/>
              <a:t>Hreflang</a:t>
            </a:r>
            <a:r>
              <a:rPr lang="en-US" sz="2200" b="1" dirty="0"/>
              <a:t> tags</a:t>
            </a:r>
          </a:p>
          <a:p>
            <a:r>
              <a:rPr lang="en-US" sz="2200" b="1" dirty="0"/>
              <a:t>Pagination</a:t>
            </a:r>
          </a:p>
          <a:p>
            <a:r>
              <a:rPr lang="en-US" sz="2200" b="1" dirty="0"/>
              <a:t>Internal link structure</a:t>
            </a:r>
          </a:p>
          <a:p>
            <a:r>
              <a:rPr lang="en-US" sz="2200" b="1" dirty="0"/>
              <a:t>Reasonable surfer approach</a:t>
            </a:r>
          </a:p>
          <a:p>
            <a:r>
              <a:rPr lang="en-US" sz="2200" b="1" dirty="0"/>
              <a:t>Site configuration</a:t>
            </a:r>
          </a:p>
          <a:p>
            <a:r>
              <a:rPr lang="en-US" sz="2200" b="1" dirty="0"/>
              <a:t>Robots.txt</a:t>
            </a:r>
          </a:p>
          <a:p>
            <a:r>
              <a:rPr lang="en-US" sz="2200" b="1" dirty="0"/>
              <a:t>Redirects</a:t>
            </a:r>
          </a:p>
          <a:p>
            <a:r>
              <a:rPr lang="en-US" sz="2200" b="1" dirty="0"/>
              <a:t>Crawl rate</a:t>
            </a:r>
          </a:p>
          <a:p>
            <a:r>
              <a:rPr lang="en-US" sz="2200" b="1" dirty="0"/>
              <a:t>Double-check everything, then check again</a:t>
            </a:r>
          </a:p>
          <a:p>
            <a:endParaRPr lang="en-US" dirty="0"/>
          </a:p>
        </p:txBody>
      </p:sp>
    </p:spTree>
    <p:extLst>
      <p:ext uri="{BB962C8B-B14F-4D97-AF65-F5344CB8AC3E}">
        <p14:creationId xmlns:p14="http://schemas.microsoft.com/office/powerpoint/2010/main" val="2568759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an Internal Link?</a:t>
            </a:r>
            <a:br>
              <a:rPr lang="en-US" b="1" dirty="0"/>
            </a:br>
            <a:endParaRPr lang="en-US" dirty="0"/>
          </a:p>
        </p:txBody>
      </p:sp>
      <p:sp>
        <p:nvSpPr>
          <p:cNvPr id="3" name="Content Placeholder 2"/>
          <p:cNvSpPr>
            <a:spLocks noGrp="1"/>
          </p:cNvSpPr>
          <p:nvPr>
            <p:ph idx="1"/>
          </p:nvPr>
        </p:nvSpPr>
        <p:spPr/>
        <p:txBody>
          <a:bodyPr/>
          <a:lstStyle/>
          <a:p>
            <a:r>
              <a:rPr lang="en-US" dirty="0"/>
              <a:t>Internal links are links that go from one page on a domain to a different page on the same domain. They are commonly used in main navigation.</a:t>
            </a:r>
          </a:p>
          <a:p>
            <a:r>
              <a:rPr lang="en-US" dirty="0"/>
              <a:t>These type of links are useful for three reasons:</a:t>
            </a:r>
          </a:p>
          <a:p>
            <a:r>
              <a:rPr lang="en-US" dirty="0"/>
              <a:t>They allow users to navigate a website.</a:t>
            </a:r>
          </a:p>
          <a:p>
            <a:r>
              <a:rPr lang="en-US" dirty="0"/>
              <a:t>They help establish information </a:t>
            </a:r>
            <a:r>
              <a:rPr lang="en-US" dirty="0" smtClean="0"/>
              <a:t>hierarchy </a:t>
            </a:r>
            <a:r>
              <a:rPr lang="en-US" dirty="0"/>
              <a:t>for the given website.</a:t>
            </a:r>
          </a:p>
          <a:p>
            <a:r>
              <a:rPr lang="en-US" dirty="0"/>
              <a:t>They help spread link equity (ranking power) around websites.</a:t>
            </a:r>
          </a:p>
          <a:p>
            <a:pPr marL="0" indent="0">
              <a:buNone/>
            </a:pPr>
            <a:endParaRPr lang="en-US" dirty="0"/>
          </a:p>
        </p:txBody>
      </p:sp>
    </p:spTree>
    <p:extLst>
      <p:ext uri="{BB962C8B-B14F-4D97-AF65-F5344CB8AC3E}">
        <p14:creationId xmlns:p14="http://schemas.microsoft.com/office/powerpoint/2010/main" val="3755183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Internal Links Best Practice</a:t>
            </a:r>
            <a:endParaRPr lang="en-US" b="1" dirty="0"/>
          </a:p>
        </p:txBody>
      </p:sp>
      <p:sp>
        <p:nvSpPr>
          <p:cNvPr id="3" name="Content Placeholder 2"/>
          <p:cNvSpPr>
            <a:spLocks noGrp="1"/>
          </p:cNvSpPr>
          <p:nvPr>
            <p:ph idx="1"/>
          </p:nvPr>
        </p:nvSpPr>
        <p:spPr/>
        <p:txBody>
          <a:bodyPr>
            <a:normAutofit/>
          </a:bodyPr>
          <a:lstStyle/>
          <a:p>
            <a:r>
              <a:rPr lang="en-US" sz="2000" dirty="0"/>
              <a:t>Google's colorful spider has reached page "A" and sees internal links to pages "B" and "E." However important pages C and D might be to the site, the spider has no way to reach them—or even know they exist—because no direct, </a:t>
            </a:r>
            <a:r>
              <a:rPr lang="en-US" sz="2000" dirty="0" err="1"/>
              <a:t>crawlable</a:t>
            </a:r>
            <a:r>
              <a:rPr lang="en-US" sz="2000" dirty="0"/>
              <a:t> links point to those pages. As far as Google is concerned, these pages basically don’t exist–great content, good keyword targeting, and smart marketing don't make any difference at all if the spiders can't reach those pages in the first place.</a:t>
            </a:r>
          </a:p>
          <a:p>
            <a:pPr marL="0" indent="0">
              <a:buNone/>
            </a:pPr>
            <a:endParaRPr lang="en-US" sz="2000" dirty="0" smtClean="0"/>
          </a:p>
          <a:p>
            <a:r>
              <a:rPr lang="en-US" sz="2000" b="1" dirty="0"/>
              <a:t>1. Anchor text</a:t>
            </a:r>
            <a:r>
              <a:rPr lang="en-US" sz="2000" dirty="0"/>
              <a:t> is something that can be considered. The search engines have generally minimized its importance, but it's certainly something that's in there for internal links. </a:t>
            </a:r>
          </a:p>
          <a:p>
            <a:r>
              <a:rPr lang="en-US" sz="2000" b="1" dirty="0"/>
              <a:t>2. The location on the page</a:t>
            </a:r>
            <a:r>
              <a:rPr lang="en-US" sz="2000" dirty="0"/>
              <a:t> actually matters quite a bit, just as it does with external links. Internal links, it's almost more so in that navigation and footers specifically have attributes around internal links that can be problematic. </a:t>
            </a:r>
            <a:endParaRPr lang="en-US" sz="2000" dirty="0" smtClean="0"/>
          </a:p>
          <a:p>
            <a:r>
              <a:rPr lang="en-US" sz="2000" b="1" dirty="0"/>
              <a:t>3. The link target</a:t>
            </a:r>
            <a:r>
              <a:rPr lang="en-US" sz="2000" dirty="0"/>
              <a:t> matters obviously from one place to another. </a:t>
            </a:r>
          </a:p>
          <a:p>
            <a:endParaRPr lang="en-US" sz="2000" dirty="0"/>
          </a:p>
        </p:txBody>
      </p:sp>
    </p:spTree>
    <p:extLst>
      <p:ext uri="{BB962C8B-B14F-4D97-AF65-F5344CB8AC3E}">
        <p14:creationId xmlns:p14="http://schemas.microsoft.com/office/powerpoint/2010/main" val="253861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 </a:t>
            </a:r>
            <a:endParaRPr lang="en-US" b="1" dirty="0"/>
          </a:p>
        </p:txBody>
      </p:sp>
      <p:sp>
        <p:nvSpPr>
          <p:cNvPr id="3" name="Content Placeholder 2"/>
          <p:cNvSpPr>
            <a:spLocks noGrp="1"/>
          </p:cNvSpPr>
          <p:nvPr>
            <p:ph idx="1"/>
          </p:nvPr>
        </p:nvSpPr>
        <p:spPr>
          <a:xfrm>
            <a:off x="494607" y="1753581"/>
            <a:ext cx="5895109" cy="4351338"/>
          </a:xfrm>
        </p:spPr>
        <p:txBody>
          <a:bodyPr>
            <a:normAutofit/>
          </a:bodyPr>
          <a:lstStyle/>
          <a:p>
            <a:pPr marL="0" indent="0" algn="just">
              <a:lnSpc>
                <a:spcPct val="150000"/>
              </a:lnSpc>
              <a:buNone/>
            </a:pPr>
            <a:r>
              <a:rPr lang="en-US" sz="2000" dirty="0" smtClean="0"/>
              <a:t>Everybody Talks about Off-Page SEO a lot. backlink and Content are Important but Technical is a hot topic too.</a:t>
            </a:r>
          </a:p>
          <a:p>
            <a:pPr marL="0" indent="0" algn="just">
              <a:lnSpc>
                <a:spcPct val="150000"/>
              </a:lnSpc>
              <a:buNone/>
            </a:pPr>
            <a:r>
              <a:rPr lang="en-US" sz="2000" dirty="0" smtClean="0"/>
              <a:t>There is no doubt that Coding and Server Trick are very important to getting rank on Google. The Technical side of SEO is just as important as Off-Page. If you don’t care about that, Your hard working on off-page going to lose.</a:t>
            </a:r>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0624" y="1753581"/>
            <a:ext cx="5057775" cy="4019550"/>
          </a:xfrm>
          <a:prstGeom prst="rect">
            <a:avLst/>
          </a:prstGeom>
        </p:spPr>
      </p:pic>
    </p:spTree>
    <p:extLst>
      <p:ext uri="{BB962C8B-B14F-4D97-AF65-F5344CB8AC3E}">
        <p14:creationId xmlns:p14="http://schemas.microsoft.com/office/powerpoint/2010/main" val="425000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9505"/>
            <a:ext cx="10515600" cy="5977458"/>
          </a:xfrm>
        </p:spPr>
        <p:txBody>
          <a:bodyPr>
            <a:normAutofit fontScale="70000" lnSpcReduction="20000"/>
          </a:bodyPr>
          <a:lstStyle/>
          <a:p>
            <a:r>
              <a:rPr lang="en-US" b="1" dirty="0"/>
              <a:t>4. The importance of the linking page</a:t>
            </a:r>
            <a:r>
              <a:rPr lang="en-US" dirty="0"/>
              <a:t>, this is actually a big one with internal links. So it is generally the case that if a page on your website has lots of external links pointing to it, it gains authority and it has more ability to sort of generate a little bit, not nearly as much as external links, but a little bit of ranking power and influence by linking to other pages. So if you have very well-linked two pages on your site, you should make sure to link out from those to pages on your site that a) need it and b) are actually useful for your users. That's another signal we'll talk about.</a:t>
            </a:r>
            <a:br>
              <a:rPr lang="en-US" dirty="0"/>
            </a:br>
            <a:r>
              <a:rPr lang="en-US" dirty="0"/>
              <a:t/>
            </a:r>
            <a:br>
              <a:rPr lang="en-US" dirty="0"/>
            </a:br>
            <a:endParaRPr lang="en-US" dirty="0"/>
          </a:p>
          <a:p>
            <a:r>
              <a:rPr lang="en-US" b="1" dirty="0"/>
              <a:t>5. The relevance of the link</a:t>
            </a:r>
            <a:r>
              <a:rPr lang="en-US" dirty="0"/>
              <a:t>, so pointing to my shipping routes page from a page about other types of shipping information, totally great. Pointing to it from my dog food page, well, it doesn't make great sense. Unless I'm talking about shipping routes of dog food specifically, it seems like it's lacking some of that context, and search engines can pick up on that as well. </a:t>
            </a:r>
          </a:p>
          <a:p>
            <a:r>
              <a:rPr lang="en-US" b="1" dirty="0"/>
              <a:t>6. The first link on the page</a:t>
            </a:r>
            <a:r>
              <a:rPr lang="en-US" dirty="0"/>
              <a:t>. So this matters mostly in terms of the anchor text, just as it does for external links. Basically, if you are linking in a bunch of different places to this page from this one, Google will usually, at least in all of our experiments so far, count the first anchor text only. So if I have six different links to this and the first link says "Click here," "Click here" is the anchor text that Google is going to apply, not "Click here" and "shipping routes" and "shipping." Those subsequent links won't matter as much. </a:t>
            </a:r>
          </a:p>
          <a:p>
            <a:r>
              <a:rPr lang="en-US" b="1" dirty="0"/>
              <a:t>7. Then the type of link</a:t>
            </a:r>
            <a:r>
              <a:rPr lang="en-US" dirty="0"/>
              <a:t> matters too. Obviously, I would recommend that you keep it in the HTML link format rather than trying to do something fancy with JavaScript. Even though Google can technically follow those, it looks to us like they're not treated with quite the same authority and ranking influence. Text is slightly, slightly better than images in our testing, although that testing is a few years old at this point. So maybe image links are treated exactly the same. Either way, do make sure you have that. If you're doing image links, by the way, remember that the alt attribute of that image is what becomes the anchor text of that link.</a:t>
            </a:r>
          </a:p>
        </p:txBody>
      </p:sp>
    </p:spTree>
    <p:extLst>
      <p:ext uri="{BB962C8B-B14F-4D97-AF65-F5344CB8AC3E}">
        <p14:creationId xmlns:p14="http://schemas.microsoft.com/office/powerpoint/2010/main" val="362709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465" y="365125"/>
            <a:ext cx="11931535" cy="1325563"/>
          </a:xfrm>
        </p:spPr>
        <p:txBody>
          <a:bodyPr>
            <a:normAutofit fontScale="90000"/>
          </a:bodyPr>
          <a:lstStyle/>
          <a:p>
            <a:r>
              <a:rPr lang="en-US" b="1" dirty="0"/>
              <a:t>Before a website can be accessed, it needs to be set up! </a:t>
            </a:r>
            <a:br>
              <a:rPr lang="en-US" b="1" dirty="0"/>
            </a:br>
            <a:endParaRPr lang="en-US" dirty="0"/>
          </a:p>
        </p:txBody>
      </p:sp>
      <p:sp>
        <p:nvSpPr>
          <p:cNvPr id="3" name="Content Placeholder 2"/>
          <p:cNvSpPr>
            <a:spLocks noGrp="1"/>
          </p:cNvSpPr>
          <p:nvPr>
            <p:ph idx="1"/>
          </p:nvPr>
        </p:nvSpPr>
        <p:spPr/>
        <p:txBody>
          <a:bodyPr/>
          <a:lstStyle/>
          <a:p>
            <a:r>
              <a:rPr lang="en-US" b="1" dirty="0"/>
              <a:t>Domain name is </a:t>
            </a:r>
            <a:r>
              <a:rPr lang="en-US" b="1" dirty="0" smtClean="0"/>
              <a:t>purchased</a:t>
            </a:r>
          </a:p>
          <a:p>
            <a:r>
              <a:rPr lang="en-US" b="1" dirty="0"/>
              <a:t>Domain name is linked to IP </a:t>
            </a:r>
            <a:r>
              <a:rPr lang="en-US" b="1" dirty="0" smtClean="0"/>
              <a:t>address</a:t>
            </a:r>
          </a:p>
          <a:p>
            <a:r>
              <a:rPr lang="en-US" b="1" dirty="0"/>
              <a:t>User requests </a:t>
            </a:r>
            <a:r>
              <a:rPr lang="en-US" b="1" dirty="0" smtClean="0"/>
              <a:t>domain</a:t>
            </a:r>
          </a:p>
          <a:p>
            <a:r>
              <a:rPr lang="en-US" b="1" dirty="0"/>
              <a:t>Browser makes </a:t>
            </a:r>
            <a:r>
              <a:rPr lang="en-US" b="1" dirty="0" smtClean="0"/>
              <a:t>requests</a:t>
            </a:r>
          </a:p>
          <a:p>
            <a:r>
              <a:rPr lang="en-US" b="1" dirty="0"/>
              <a:t>Server sends </a:t>
            </a:r>
            <a:r>
              <a:rPr lang="en-US" b="1" dirty="0" smtClean="0"/>
              <a:t>resources</a:t>
            </a:r>
          </a:p>
          <a:p>
            <a:r>
              <a:rPr lang="en-US" b="1" dirty="0"/>
              <a:t>Browser assembles the web </a:t>
            </a:r>
            <a:r>
              <a:rPr lang="en-US" b="1" dirty="0" smtClean="0"/>
              <a:t>page - </a:t>
            </a:r>
            <a:r>
              <a:rPr lang="en-US" dirty="0"/>
              <a:t>(DOM</a:t>
            </a:r>
            <a:r>
              <a:rPr lang="en-US" dirty="0" smtClean="0"/>
              <a:t>)?</a:t>
            </a:r>
          </a:p>
          <a:p>
            <a:r>
              <a:rPr lang="en-US" b="1" dirty="0"/>
              <a:t>Browser makes final </a:t>
            </a:r>
            <a:r>
              <a:rPr lang="en-US" b="1" dirty="0" smtClean="0"/>
              <a:t>requests</a:t>
            </a:r>
          </a:p>
          <a:p>
            <a:r>
              <a:rPr lang="en-US" b="1" dirty="0"/>
              <a:t>Website appears in browser</a:t>
            </a:r>
            <a:endParaRPr lang="en-US" dirty="0"/>
          </a:p>
        </p:txBody>
      </p:sp>
    </p:spTree>
    <p:extLst>
      <p:ext uri="{BB962C8B-B14F-4D97-AF65-F5344CB8AC3E}">
        <p14:creationId xmlns:p14="http://schemas.microsoft.com/office/powerpoint/2010/main" val="152862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what </a:t>
            </a:r>
            <a:r>
              <a:rPr lang="en-US" dirty="0"/>
              <a:t>a website is made </a:t>
            </a:r>
          </a:p>
        </p:txBody>
      </p:sp>
      <p:sp>
        <p:nvSpPr>
          <p:cNvPr id="3" name="Content Placeholder 2"/>
          <p:cNvSpPr>
            <a:spLocks noGrp="1"/>
          </p:cNvSpPr>
          <p:nvPr>
            <p:ph idx="1"/>
          </p:nvPr>
        </p:nvSpPr>
        <p:spPr/>
        <p:txBody>
          <a:bodyPr/>
          <a:lstStyle/>
          <a:p>
            <a:r>
              <a:rPr lang="en-US" dirty="0" smtClean="0"/>
              <a:t>HTML </a:t>
            </a:r>
            <a:r>
              <a:rPr lang="en-US" dirty="0"/>
              <a:t>– What a website says (titles, body content, etc.)</a:t>
            </a:r>
          </a:p>
          <a:p>
            <a:r>
              <a:rPr lang="en-US" dirty="0"/>
              <a:t>CSS – How a website looks (color, fonts, etc.)</a:t>
            </a:r>
          </a:p>
          <a:p>
            <a:r>
              <a:rPr lang="en-US" dirty="0"/>
              <a:t>JavaScript – How it behaves (interactive, dynamic, etc.)</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525" y="3495675"/>
            <a:ext cx="6838950" cy="2914650"/>
          </a:xfrm>
          <a:prstGeom prst="rect">
            <a:avLst/>
          </a:prstGeom>
        </p:spPr>
      </p:pic>
    </p:spTree>
    <p:extLst>
      <p:ext uri="{BB962C8B-B14F-4D97-AF65-F5344CB8AC3E}">
        <p14:creationId xmlns:p14="http://schemas.microsoft.com/office/powerpoint/2010/main" val="2431773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the Document Object Model (DOM)?</a:t>
            </a:r>
            <a:br>
              <a:rPr lang="en-US" b="1" dirty="0"/>
            </a:br>
            <a:endParaRPr lang="en-US" dirty="0"/>
          </a:p>
        </p:txBody>
      </p:sp>
      <p:sp>
        <p:nvSpPr>
          <p:cNvPr id="3" name="Content Placeholder 2"/>
          <p:cNvSpPr>
            <a:spLocks noGrp="1"/>
          </p:cNvSpPr>
          <p:nvPr>
            <p:ph idx="1"/>
          </p:nvPr>
        </p:nvSpPr>
        <p:spPr/>
        <p:txBody>
          <a:bodyPr/>
          <a:lstStyle/>
          <a:p>
            <a:pPr marL="0" indent="0">
              <a:buNone/>
            </a:pPr>
            <a:r>
              <a:rPr lang="en-US" dirty="0"/>
              <a:t>The DOM is what you see when you “Inspect Element” in a browser. Simply put, you can think of the DOM as the steps the browser takes after receiving the </a:t>
            </a:r>
            <a:r>
              <a:rPr lang="en-US" dirty="0" smtClean="0"/>
              <a:t>HTML </a:t>
            </a:r>
            <a:r>
              <a:rPr lang="en-US" dirty="0"/>
              <a:t>document to render the page. </a:t>
            </a:r>
            <a:endParaRPr lang="en-US" dirty="0" smtClean="0"/>
          </a:p>
          <a:p>
            <a:pPr marL="0" indent="0">
              <a:buNone/>
            </a:pPr>
            <a:endParaRPr lang="en-US" dirty="0"/>
          </a:p>
          <a:p>
            <a:pPr marL="0" indent="0">
              <a:buNone/>
            </a:pPr>
            <a:endParaRPr lang="en-US" dirty="0"/>
          </a:p>
        </p:txBody>
      </p:sp>
      <p:graphicFrame>
        <p:nvGraphicFramePr>
          <p:cNvPr id="4" name="Table 3"/>
          <p:cNvGraphicFramePr>
            <a:graphicFrameLocks noGrp="1"/>
          </p:cNvGraphicFramePr>
          <p:nvPr/>
        </p:nvGraphicFramePr>
        <p:xfrm>
          <a:off x="838200" y="3635534"/>
          <a:ext cx="10515600" cy="731520"/>
        </p:xfrm>
        <a:graphic>
          <a:graphicData uri="http://schemas.openxmlformats.org/drawingml/2006/table">
            <a:tbl>
              <a:tblPr/>
              <a:tblGrid>
                <a:gridCol w="5257800">
                  <a:extLst>
                    <a:ext uri="{9D8B030D-6E8A-4147-A177-3AD203B41FA5}">
                      <a16:colId xmlns:a16="http://schemas.microsoft.com/office/drawing/2014/main" val="4115170825"/>
                    </a:ext>
                  </a:extLst>
                </a:gridCol>
                <a:gridCol w="5257800">
                  <a:extLst>
                    <a:ext uri="{9D8B030D-6E8A-4147-A177-3AD203B41FA5}">
                      <a16:colId xmlns:a16="http://schemas.microsoft.com/office/drawing/2014/main" val="2760508403"/>
                    </a:ext>
                  </a:extLst>
                </a:gridCol>
              </a:tblGrid>
              <a:tr h="0">
                <a:tc>
                  <a:txBody>
                    <a:bodyPr/>
                    <a:lstStyle/>
                    <a:p>
                      <a:r>
                        <a:rPr lang="en-US" b="1"/>
                        <a:t>HTML source</a:t>
                      </a:r>
                      <a:r>
                        <a:rPr lang="en-US"/>
                        <a:t> </a:t>
                      </a:r>
                    </a:p>
                  </a:txBody>
                  <a:tcPr anchor="ctr">
                    <a:lnL>
                      <a:noFill/>
                    </a:lnL>
                    <a:lnR>
                      <a:noFill/>
                    </a:lnR>
                    <a:lnT>
                      <a:noFill/>
                    </a:lnT>
                    <a:lnB>
                      <a:noFill/>
                    </a:lnB>
                  </a:tcPr>
                </a:tc>
                <a:tc>
                  <a:txBody>
                    <a:bodyPr/>
                    <a:lstStyle/>
                    <a:p>
                      <a:r>
                        <a:rPr lang="en-US" b="1"/>
                        <a:t>DOM</a:t>
                      </a:r>
                      <a:r>
                        <a:rPr lang="en-US"/>
                        <a:t> </a:t>
                      </a:r>
                    </a:p>
                  </a:txBody>
                  <a:tcPr anchor="ctr">
                    <a:lnL>
                      <a:noFill/>
                    </a:lnL>
                    <a:lnR>
                      <a:noFill/>
                    </a:lnR>
                    <a:lnT>
                      <a:noFill/>
                    </a:lnT>
                    <a:lnB>
                      <a:noFill/>
                    </a:lnB>
                  </a:tcPr>
                </a:tc>
                <a:extLst>
                  <a:ext uri="{0D108BD9-81ED-4DB2-BD59-A6C34878D82A}">
                    <a16:rowId xmlns:a16="http://schemas.microsoft.com/office/drawing/2014/main" val="2874836923"/>
                  </a:ext>
                </a:extLst>
              </a:tr>
              <a:tr h="0">
                <a:tc>
                  <a:txBody>
                    <a:bodyPr/>
                    <a:lstStyle/>
                    <a:p>
                      <a:endParaRPr lang="en-US"/>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extLst>
                  <a:ext uri="{0D108BD9-81ED-4DB2-BD59-A6C34878D82A}">
                    <a16:rowId xmlns:a16="http://schemas.microsoft.com/office/drawing/2014/main" val="122456787"/>
                  </a:ext>
                </a:extLst>
              </a:tr>
            </a:tbl>
          </a:graphicData>
        </a:graphic>
      </p:graphicFrame>
      <p:sp>
        <p:nvSpPr>
          <p:cNvPr id="5" name="AutoShape 1" descr="https://d2v4zi8pl64nxt.cloudfront.net/javascript-seo/59482f1fc8c612.66234074.png"/>
          <p:cNvSpPr>
            <a:spLocks noChangeAspect="1" noChangeArrowheads="1"/>
          </p:cNvSpPr>
          <p:nvPr/>
        </p:nvSpPr>
        <p:spPr bwMode="auto">
          <a:xfrm>
            <a:off x="838200" y="3635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618" y="4512750"/>
            <a:ext cx="3781425" cy="7048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9126" y="4501991"/>
            <a:ext cx="4876800" cy="1066800"/>
          </a:xfrm>
          <a:prstGeom prst="rect">
            <a:avLst/>
          </a:prstGeom>
        </p:spPr>
      </p:pic>
    </p:spTree>
    <p:extLst>
      <p:ext uri="{BB962C8B-B14F-4D97-AF65-F5344CB8AC3E}">
        <p14:creationId xmlns:p14="http://schemas.microsoft.com/office/powerpoint/2010/main" val="2567221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headless browsing?</a:t>
            </a:r>
            <a:br>
              <a:rPr lang="en-US" b="1" dirty="0"/>
            </a:br>
            <a:endParaRPr lang="en-US" dirty="0"/>
          </a:p>
        </p:txBody>
      </p:sp>
      <p:sp>
        <p:nvSpPr>
          <p:cNvPr id="3" name="Content Placeholder 2"/>
          <p:cNvSpPr>
            <a:spLocks noGrp="1"/>
          </p:cNvSpPr>
          <p:nvPr>
            <p:ph idx="1"/>
          </p:nvPr>
        </p:nvSpPr>
        <p:spPr/>
        <p:txBody>
          <a:bodyPr/>
          <a:lstStyle/>
          <a:p>
            <a:pPr marL="0" indent="0">
              <a:buNone/>
            </a:pPr>
            <a:r>
              <a:rPr lang="en-US" dirty="0"/>
              <a:t>Headless browsing is simply the action of fetching webpages without the user interface. It is important to understand because Google, and now Baidu, leverage headless browsing to gain a better understanding of the user’s experience and the content of webpages. </a:t>
            </a:r>
            <a:endParaRPr lang="en-US" dirty="0" smtClean="0"/>
          </a:p>
          <a:p>
            <a:pPr marL="0" indent="0">
              <a:buNone/>
            </a:pPr>
            <a:endParaRPr lang="en-US" dirty="0"/>
          </a:p>
          <a:p>
            <a:pPr marL="0" indent="0">
              <a:buNone/>
            </a:pPr>
            <a:r>
              <a:rPr lang="en-US" dirty="0"/>
              <a:t>PhantomJS and Zombie.js are scripted headless browsers, typically used for automating web interaction for testing purposes, and rendering static HTML snapshots for initial requests (pre-rendering). </a:t>
            </a:r>
          </a:p>
        </p:txBody>
      </p:sp>
    </p:spTree>
    <p:extLst>
      <p:ext uri="{BB962C8B-B14F-4D97-AF65-F5344CB8AC3E}">
        <p14:creationId xmlns:p14="http://schemas.microsoft.com/office/powerpoint/2010/main" val="3130959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can JavaScript be challenging for SEO?</a:t>
            </a:r>
            <a:br>
              <a:rPr lang="en-US" b="1" dirty="0"/>
            </a:br>
            <a:endParaRPr lang="en-US" dirty="0"/>
          </a:p>
        </p:txBody>
      </p:sp>
      <p:sp>
        <p:nvSpPr>
          <p:cNvPr id="3" name="Content Placeholder 2"/>
          <p:cNvSpPr>
            <a:spLocks noGrp="1"/>
          </p:cNvSpPr>
          <p:nvPr>
            <p:ph idx="1"/>
          </p:nvPr>
        </p:nvSpPr>
        <p:spPr/>
        <p:txBody>
          <a:bodyPr/>
          <a:lstStyle/>
          <a:p>
            <a:r>
              <a:rPr lang="en-US" dirty="0"/>
              <a:t>Crawlability: Bots’ ability to crawl your site.</a:t>
            </a:r>
          </a:p>
          <a:p>
            <a:r>
              <a:rPr lang="en-US" dirty="0"/>
              <a:t>Obtainability: Bots’ ability to access information and parse your content.</a:t>
            </a:r>
          </a:p>
          <a:p>
            <a:r>
              <a:rPr lang="en-US" dirty="0"/>
              <a:t>Perceived site latency: AKA the Critical Rendering Path.</a:t>
            </a:r>
          </a:p>
          <a:p>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782" y="3873731"/>
            <a:ext cx="7229204" cy="2742334"/>
          </a:xfrm>
          <a:prstGeom prst="rect">
            <a:avLst/>
          </a:prstGeom>
        </p:spPr>
      </p:pic>
    </p:spTree>
    <p:extLst>
      <p:ext uri="{BB962C8B-B14F-4D97-AF65-F5344CB8AC3E}">
        <p14:creationId xmlns:p14="http://schemas.microsoft.com/office/powerpoint/2010/main" val="3337145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Crawlability</a:t>
            </a:r>
            <a:br>
              <a:rPr lang="en-US" b="1" dirty="0"/>
            </a:br>
            <a:endParaRPr lang="en-US" dirty="0"/>
          </a:p>
        </p:txBody>
      </p:sp>
      <p:sp>
        <p:nvSpPr>
          <p:cNvPr id="3" name="Content Placeholder 2"/>
          <p:cNvSpPr>
            <a:spLocks noGrp="1"/>
          </p:cNvSpPr>
          <p:nvPr>
            <p:ph idx="1"/>
          </p:nvPr>
        </p:nvSpPr>
        <p:spPr>
          <a:xfrm>
            <a:off x="838199" y="1825625"/>
            <a:ext cx="11082251" cy="4351338"/>
          </a:xfrm>
        </p:spPr>
        <p:txBody>
          <a:bodyPr/>
          <a:lstStyle/>
          <a:p>
            <a:r>
              <a:rPr lang="en-US" dirty="0"/>
              <a:t>Blocking search engines from your </a:t>
            </a:r>
            <a:r>
              <a:rPr lang="en-US" dirty="0" smtClean="0"/>
              <a:t>JavaScript</a:t>
            </a:r>
          </a:p>
          <a:p>
            <a:pPr marL="0" indent="0">
              <a:buNone/>
            </a:pPr>
            <a:r>
              <a:rPr lang="en-US" sz="1800" dirty="0"/>
              <a:t>This means search engines are not seeing what the end user is seeing. This can reduce your site’s appeal to search engines and could eventually be considered </a:t>
            </a:r>
            <a:r>
              <a:rPr lang="en-US" sz="1800" dirty="0" smtClean="0"/>
              <a:t>cloaking</a:t>
            </a:r>
          </a:p>
          <a:p>
            <a:pPr marL="0" indent="0">
              <a:buNone/>
            </a:pPr>
            <a:r>
              <a:rPr lang="en-US" sz="1800" dirty="0"/>
              <a:t>The easiest way to solve this problem is through providing search engines access to the resources they need to understand your user experience. </a:t>
            </a:r>
            <a:endParaRPr lang="en-US" sz="1800" dirty="0" smtClean="0"/>
          </a:p>
          <a:p>
            <a:pPr marL="0" indent="0">
              <a:buNone/>
            </a:pPr>
            <a:endParaRPr lang="en-US" sz="1800" dirty="0"/>
          </a:p>
          <a:p>
            <a:pPr marL="0" indent="0">
              <a:buNone/>
            </a:pPr>
            <a:r>
              <a:rPr lang="en-US" sz="1800" dirty="0"/>
              <a:t>Internal linking should be implemented with regular anchor tags within the HTML or the DOM (using an a hrefs="www.example.com" HTML tag) versus leveraging JavaScript functions to allow the user to traverse the site.</a:t>
            </a:r>
          </a:p>
          <a:p>
            <a:pPr marL="0" indent="0">
              <a:buNone/>
            </a:pPr>
            <a:r>
              <a:rPr lang="en-US" sz="1800" dirty="0"/>
              <a:t>Don’t use JavaScript’s </a:t>
            </a:r>
            <a:r>
              <a:rPr lang="en-US" sz="1800" dirty="0" err="1"/>
              <a:t>onclick</a:t>
            </a:r>
            <a:r>
              <a:rPr lang="en-US" sz="1800" dirty="0"/>
              <a:t> events as a replacement for internal linking. </a:t>
            </a:r>
            <a:endParaRPr lang="en-US" sz="1800" dirty="0" smtClean="0"/>
          </a:p>
          <a:p>
            <a:pPr marL="0" indent="0">
              <a:buNone/>
            </a:pPr>
            <a:r>
              <a:rPr lang="en-US" sz="1800" dirty="0"/>
              <a:t>Internal linking is a strong signal to search engines regarding the site’s architecture and importance of pages. </a:t>
            </a:r>
          </a:p>
        </p:txBody>
      </p:sp>
    </p:spTree>
    <p:extLst>
      <p:ext uri="{BB962C8B-B14F-4D97-AF65-F5344CB8AC3E}">
        <p14:creationId xmlns:p14="http://schemas.microsoft.com/office/powerpoint/2010/main" val="2485440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URL structure</a:t>
            </a:r>
            <a:br>
              <a:rPr lang="en-US" b="1" dirty="0"/>
            </a:br>
            <a:endParaRPr lang="en-US" dirty="0"/>
          </a:p>
        </p:txBody>
      </p:sp>
      <p:sp>
        <p:nvSpPr>
          <p:cNvPr id="3" name="Content Placeholder 2"/>
          <p:cNvSpPr>
            <a:spLocks noGrp="1"/>
          </p:cNvSpPr>
          <p:nvPr>
            <p:ph idx="1"/>
          </p:nvPr>
        </p:nvSpPr>
        <p:spPr/>
        <p:txBody>
          <a:bodyPr/>
          <a:lstStyle/>
          <a:p>
            <a:r>
              <a:rPr lang="en-US" dirty="0" smtClean="0"/>
              <a:t>Historically</a:t>
            </a:r>
            <a:r>
              <a:rPr lang="en-US" dirty="0"/>
              <a:t>, JavaScript-based websites (aka “AJAX sites”) were using fragment identifiers (#) within URLs. </a:t>
            </a:r>
            <a:endParaRPr lang="en-US" dirty="0" smtClean="0"/>
          </a:p>
          <a:p>
            <a:pPr marL="0" indent="0">
              <a:buNone/>
            </a:pPr>
            <a:r>
              <a:rPr lang="en-US" b="1" dirty="0"/>
              <a:t>Not recommended</a:t>
            </a:r>
            <a:r>
              <a:rPr lang="en-US" b="1" dirty="0" smtClean="0"/>
              <a:t>:</a:t>
            </a:r>
          </a:p>
          <a:p>
            <a:r>
              <a:rPr lang="en-US" sz="2000" b="1" dirty="0"/>
              <a:t>The Lone Hash (#) </a:t>
            </a:r>
            <a:endParaRPr lang="en-US" sz="2000" b="1" dirty="0" smtClean="0"/>
          </a:p>
          <a:p>
            <a:r>
              <a:rPr lang="en-US" sz="2000" b="1" dirty="0"/>
              <a:t>Hashbang (#!) (and escaped_fragments URLs) </a:t>
            </a:r>
            <a:endParaRPr lang="en-US" sz="2000" b="1" dirty="0" smtClean="0"/>
          </a:p>
          <a:p>
            <a:pPr marL="0" indent="0">
              <a:buNone/>
            </a:pPr>
            <a:r>
              <a:rPr lang="en-US" b="1" dirty="0"/>
              <a:t>Recommended:</a:t>
            </a:r>
            <a:r>
              <a:rPr lang="en-US" dirty="0"/>
              <a:t> </a:t>
            </a:r>
            <a:endParaRPr lang="en-US" dirty="0" smtClean="0"/>
          </a:p>
          <a:p>
            <a:r>
              <a:rPr lang="en-US" sz="2000" b="1" dirty="0"/>
              <a:t>pushState History API </a:t>
            </a:r>
            <a:endParaRPr lang="en-US" sz="2000" b="1" dirty="0" smtClean="0"/>
          </a:p>
          <a:p>
            <a:pPr marL="0" indent="0">
              <a:buNone/>
            </a:pPr>
            <a:endParaRPr lang="en-US" sz="2000" dirty="0"/>
          </a:p>
          <a:p>
            <a:endParaRPr lang="en-US" dirty="0"/>
          </a:p>
        </p:txBody>
      </p:sp>
    </p:spTree>
    <p:extLst>
      <p:ext uri="{BB962C8B-B14F-4D97-AF65-F5344CB8AC3E}">
        <p14:creationId xmlns:p14="http://schemas.microsoft.com/office/powerpoint/2010/main" val="2900253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ahid">
      <a:majorFont>
        <a:latin typeface="Calibri Light"/>
        <a:ea typeface=""/>
        <a:cs typeface="IRANSans"/>
      </a:majorFont>
      <a:minorFont>
        <a:latin typeface="Calibri"/>
        <a:ea typeface=""/>
        <a:cs typeface="IRAN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1802</Words>
  <Application>Microsoft Office PowerPoint</Application>
  <PresentationFormat>Widescreen</PresentationFormat>
  <Paragraphs>105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IRANSans</vt:lpstr>
      <vt:lpstr>Office Theme</vt:lpstr>
      <vt:lpstr>Technical SEO</vt:lpstr>
      <vt:lpstr>Introduction </vt:lpstr>
      <vt:lpstr>Before a website can be accessed, it needs to be set up!  </vt:lpstr>
      <vt:lpstr>what a website is made </vt:lpstr>
      <vt:lpstr>What is the Document Object Model (DOM)? </vt:lpstr>
      <vt:lpstr>What is headless browsing? </vt:lpstr>
      <vt:lpstr>Why can JavaScript be challenging for SEO? </vt:lpstr>
      <vt:lpstr>Crawlability </vt:lpstr>
      <vt:lpstr>URL structure </vt:lpstr>
      <vt:lpstr>Obtainability </vt:lpstr>
      <vt:lpstr>How to make sure Google and other search engines can get your content 1- Test </vt:lpstr>
      <vt:lpstr>How to make sure Google and other search engines can get your content 2- HTML SNAPSHOTS</vt:lpstr>
      <vt:lpstr>Site latency</vt:lpstr>
      <vt:lpstr>Mobile First Index</vt:lpstr>
      <vt:lpstr>What should I do about mobile-first indexing? </vt:lpstr>
      <vt:lpstr>Delivering mobile-optimized experiences</vt:lpstr>
      <vt:lpstr>Mobile SERP Technical SEO checklist </vt:lpstr>
      <vt:lpstr>What is an Internal Link? </vt:lpstr>
      <vt:lpstr>Internal Links Best Practice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SEO</dc:title>
  <dc:creator>Vahid Afshari</dc:creator>
  <cp:lastModifiedBy>Vahid Afshari</cp:lastModifiedBy>
  <cp:revision>11</cp:revision>
  <dcterms:created xsi:type="dcterms:W3CDTF">2018-12-07T10:01:54Z</dcterms:created>
  <dcterms:modified xsi:type="dcterms:W3CDTF">2018-12-18T11:34:51Z</dcterms:modified>
</cp:coreProperties>
</file>