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79" r:id="rId2"/>
    <p:sldId id="306" r:id="rId3"/>
    <p:sldId id="287" r:id="rId4"/>
    <p:sldId id="307" r:id="rId5"/>
    <p:sldId id="291" r:id="rId6"/>
    <p:sldId id="302" r:id="rId7"/>
    <p:sldId id="294" r:id="rId8"/>
    <p:sldId id="292" r:id="rId9"/>
    <p:sldId id="295" r:id="rId10"/>
    <p:sldId id="308" r:id="rId11"/>
    <p:sldId id="296" r:id="rId12"/>
    <p:sldId id="297" r:id="rId13"/>
    <p:sldId id="298" r:id="rId14"/>
    <p:sldId id="299" r:id="rId15"/>
    <p:sldId id="303" r:id="rId16"/>
    <p:sldId id="304" r:id="rId17"/>
    <p:sldId id="309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6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80" autoAdjust="0"/>
  </p:normalViewPr>
  <p:slideViewPr>
    <p:cSldViewPr>
      <p:cViewPr varScale="1">
        <p:scale>
          <a:sx n="115" d="100"/>
          <a:sy n="115" d="100"/>
        </p:scale>
        <p:origin x="378" y="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4/21/2019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4/21/2019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62" name="Rectangle 61"/>
          <p:cNvSpPr/>
          <p:nvPr/>
        </p:nvSpPr>
        <p:spPr bwMode="hidden">
          <a:xfrm>
            <a:off x="0" y="1905001"/>
            <a:ext cx="12188825" cy="21482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>
              <a:lnSpc>
                <a:spcPct val="90000"/>
              </a:lnSpc>
            </a:pPr>
            <a:endParaRPr sz="32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883" y="1905002"/>
            <a:ext cx="975106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8883" y="4140200"/>
            <a:ext cx="975106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Rectangle 8" descr="&#10;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507868" y="482600"/>
            <a:ext cx="660228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3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4/21/2019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0043" y="482599"/>
            <a:ext cx="1843982" cy="57912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2" y="482599"/>
            <a:ext cx="9040045" cy="5791201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4/21/2019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4/21/2019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0"/>
            <a:ext cx="975106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4/21/2019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4/21/2019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4/21/2019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4/21/2019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7868" y="482600"/>
            <a:ext cx="660228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3" y="1905000"/>
            <a:ext cx="5180251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507869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133" y="3733800"/>
            <a:ext cx="5180251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162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/>
              <a:pPr/>
              <a:t>4/21/2019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82" r:id="rId10"/>
    <p:sldLayoutId id="2147483678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tx2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871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38200"/>
            <a:ext cx="12188825" cy="12954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دستمزد نویسندۀ دورکار در آمریکا</a:t>
            </a:r>
            <a:endParaRPr lang="en-US" b="1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418012" y="2148147"/>
            <a:ext cx="7162800" cy="4140201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fa-IR" sz="3200" dirty="0" smtClean="0">
              <a:latin typeface="IRANYekan" panose="020B0506030804020204" pitchFamily="34" charset="-78"/>
              <a:cs typeface="IRANYekan" panose="020B0506030804020204" pitchFamily="34" charset="-78"/>
            </a:endParaRPr>
          </a:p>
          <a:p>
            <a:pPr algn="r" rtl="1"/>
            <a:r>
              <a:rPr lang="fa-IR" sz="3200" dirty="0">
                <a:latin typeface="IRANYekan" panose="020B0506030804020204" pitchFamily="34" charset="-78"/>
                <a:cs typeface="IRANYekan" panose="020B0506030804020204" pitchFamily="34" charset="-78"/>
              </a:rPr>
              <a:t>میانگین 61 هزار دلار در </a:t>
            </a:r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سال</a:t>
            </a:r>
            <a:endParaRPr lang="fa-IR" sz="3200" dirty="0">
              <a:latin typeface="IRANYekan" panose="020B0506030804020204" pitchFamily="34" charset="-78"/>
              <a:cs typeface="IRANYekan" panose="020B0506030804020204" pitchFamily="34" charset="-78"/>
            </a:endParaRPr>
          </a:p>
          <a:p>
            <a:pPr algn="r" rtl="1"/>
            <a:r>
              <a:rPr lang="fa-IR" sz="3200" dirty="0">
                <a:latin typeface="IRANYekan" panose="020B0506030804020204" pitchFamily="34" charset="-78"/>
                <a:cs typeface="IRANYekan" panose="020B0506030804020204" pitchFamily="34" charset="-78"/>
              </a:rPr>
              <a:t>ساعتی 30 دلار</a:t>
            </a:r>
          </a:p>
          <a:p>
            <a:pPr algn="r" rtl="1"/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دسته بندی </a:t>
            </a:r>
            <a:r>
              <a:rPr lang="fa-IR" sz="3200" dirty="0">
                <a:latin typeface="IRANYekan" panose="020B0506030804020204" pitchFamily="34" charset="-78"/>
                <a:cs typeface="IRANYekan" panose="020B0506030804020204" pitchFamily="34" charset="-78"/>
              </a:rPr>
              <a:t>های فنی، مالی و پزشکی</a:t>
            </a:r>
          </a:p>
          <a:p>
            <a:pPr algn="r" rtl="1"/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86-145 </a:t>
            </a:r>
            <a:r>
              <a:rPr lang="fa-IR" sz="3200" dirty="0">
                <a:latin typeface="IRANYekan" panose="020B0506030804020204" pitchFamily="34" charset="-78"/>
                <a:cs typeface="IRANYekan" panose="020B0506030804020204" pitchFamily="34" charset="-78"/>
              </a:rPr>
              <a:t>هزار دلار در سال</a:t>
            </a:r>
          </a:p>
          <a:p>
            <a:pPr algn="r" rtl="1"/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تا ساعتی 70 دلار</a:t>
            </a:r>
            <a:endParaRPr lang="fa-IR" sz="3200" dirty="0">
              <a:latin typeface="IRANYekan" panose="020B0506030804020204" pitchFamily="34" charset="-78"/>
              <a:cs typeface="IRANYekan" panose="020B0506030804020204" pitchFamily="34" charset="-78"/>
            </a:endParaRPr>
          </a:p>
          <a:p>
            <a:pPr algn="r" rtl="1"/>
            <a:endParaRPr lang="en-US" sz="3200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0547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8200"/>
            <a:ext cx="12188825" cy="12954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مزیت </a:t>
            </a: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های دورکاری </a:t>
            </a: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در آمریکا</a:t>
            </a:r>
            <a:endParaRPr lang="en-US" b="1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323012" y="2133599"/>
            <a:ext cx="4951651" cy="4140201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en-US" sz="3200" dirty="0" smtClean="0">
              <a:latin typeface="IRANYekan" panose="020B0506030804020204" pitchFamily="34" charset="-78"/>
              <a:cs typeface="IRANYekan" panose="020B0506030804020204" pitchFamily="34" charset="-78"/>
            </a:endParaRPr>
          </a:p>
          <a:p>
            <a:pPr marL="0" indent="0" algn="r" rtl="1">
              <a:buNone/>
            </a:pPr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مزایا:</a:t>
            </a:r>
          </a:p>
          <a:p>
            <a:pPr algn="r" rtl="1"/>
            <a:r>
              <a:rPr lang="fa-IR" sz="3200" dirty="0">
                <a:latin typeface="IRANYekan" panose="020B0506030804020204" pitchFamily="34" charset="-78"/>
                <a:cs typeface="IRANYekan" panose="020B0506030804020204" pitchFamily="34" charset="-78"/>
              </a:rPr>
              <a:t>دستمزد بالا</a:t>
            </a:r>
          </a:p>
          <a:p>
            <a:pPr algn="r" rtl="1"/>
            <a:r>
              <a:rPr lang="fa-IR" sz="3200" dirty="0">
                <a:latin typeface="IRANYekan" panose="020B0506030804020204" pitchFamily="34" charset="-78"/>
                <a:cs typeface="IRANYekan" panose="020B0506030804020204" pitchFamily="34" charset="-78"/>
              </a:rPr>
              <a:t>جایگاه و شخصیت شغلی </a:t>
            </a:r>
          </a:p>
          <a:p>
            <a:pPr algn="r" rtl="1"/>
            <a:r>
              <a:rPr lang="fa-IR" sz="3200" dirty="0">
                <a:latin typeface="IRANYekan" panose="020B0506030804020204" pitchFamily="34" charset="-78"/>
                <a:cs typeface="IRANYekan" panose="020B0506030804020204" pitchFamily="34" charset="-78"/>
              </a:rPr>
              <a:t>دسته بندی های حرفه ای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2489200"/>
            <a:ext cx="6059149" cy="404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46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8200"/>
            <a:ext cx="12188825" cy="12954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روش های دریافت </a:t>
            </a: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دستمزد</a:t>
            </a:r>
            <a:endParaRPr lang="en-US" b="1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323012" y="2133599"/>
            <a:ext cx="4951651" cy="4140201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fa-IR" sz="3200" dirty="0" smtClean="0">
              <a:latin typeface="IRANYekan" panose="020B0506030804020204" pitchFamily="34" charset="-78"/>
              <a:cs typeface="IRANYekan" panose="020B0506030804020204" pitchFamily="34" charset="-78"/>
            </a:endParaRPr>
          </a:p>
          <a:p>
            <a:pPr algn="r" rtl="1"/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به کلمه</a:t>
            </a:r>
          </a:p>
          <a:p>
            <a:pPr algn="r" rtl="1"/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به </a:t>
            </a:r>
            <a:r>
              <a:rPr lang="fa-IR" sz="3200" dirty="0">
                <a:latin typeface="IRANYekan" panose="020B0506030804020204" pitchFamily="34" charset="-78"/>
                <a:cs typeface="IRANYekan" panose="020B0506030804020204" pitchFamily="34" charset="-78"/>
              </a:rPr>
              <a:t>ساعت</a:t>
            </a:r>
          </a:p>
          <a:p>
            <a:pPr algn="r" rtl="1"/>
            <a:r>
              <a:rPr lang="fa-IR" sz="3200" dirty="0">
                <a:latin typeface="IRANYekan" panose="020B0506030804020204" pitchFamily="34" charset="-78"/>
                <a:cs typeface="IRANYekan" panose="020B0506030804020204" pitchFamily="34" charset="-78"/>
              </a:rPr>
              <a:t>به پروژه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2489200"/>
            <a:ext cx="6248400" cy="402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38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8200"/>
            <a:ext cx="12188825" cy="12954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جدول </a:t>
            </a: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دستمزد در آمریکا</a:t>
            </a:r>
            <a:endParaRPr lang="en-US" b="1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70456" y="2846128"/>
            <a:ext cx="6343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0 Roya" panose="00000400000000000000" pitchFamily="2" charset="-78"/>
              </a:rPr>
              <a:t> 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105117"/>
              </p:ext>
            </p:extLst>
          </p:nvPr>
        </p:nvGraphicFramePr>
        <p:xfrm>
          <a:off x="1065212" y="2286000"/>
          <a:ext cx="9525000" cy="4252532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3433559">
                  <a:extLst>
                    <a:ext uri="{9D8B030D-6E8A-4147-A177-3AD203B41FA5}">
                      <a16:colId xmlns:a16="http://schemas.microsoft.com/office/drawing/2014/main" val="2578851159"/>
                    </a:ext>
                  </a:extLst>
                </a:gridCol>
                <a:gridCol w="2646228">
                  <a:extLst>
                    <a:ext uri="{9D8B030D-6E8A-4147-A177-3AD203B41FA5}">
                      <a16:colId xmlns:a16="http://schemas.microsoft.com/office/drawing/2014/main" val="685178432"/>
                    </a:ext>
                  </a:extLst>
                </a:gridCol>
                <a:gridCol w="3445213">
                  <a:extLst>
                    <a:ext uri="{9D8B030D-6E8A-4147-A177-3AD203B41FA5}">
                      <a16:colId xmlns:a16="http://schemas.microsoft.com/office/drawing/2014/main" val="3405883312"/>
                    </a:ext>
                  </a:extLst>
                </a:gridCol>
              </a:tblGrid>
              <a:tr h="1151176"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effectLst/>
                          <a:latin typeface="IRANYekan" panose="020B0506030804020204" pitchFamily="34" charset="-78"/>
                          <a:cs typeface="IRANYekan" panose="020B0506030804020204" pitchFamily="34" charset="-78"/>
                        </a:rPr>
                        <a:t>قیمت به ساعت</a:t>
                      </a:r>
                    </a:p>
                    <a:p>
                      <a:pPr algn="ctr" rtl="1"/>
                      <a:r>
                        <a:rPr lang="fa-IR" sz="3200" dirty="0" smtClean="0">
                          <a:effectLst/>
                          <a:latin typeface="IRANYekan" panose="020B0506030804020204" pitchFamily="34" charset="-78"/>
                          <a:cs typeface="IRANYekan" panose="020B0506030804020204" pitchFamily="34" charset="-78"/>
                        </a:rPr>
                        <a:t> (500 کلمه/تومان)</a:t>
                      </a:r>
                      <a:endParaRPr lang="en-US" sz="3200" dirty="0">
                        <a:latin typeface="IRANYekan" panose="020B0506030804020204" pitchFamily="34" charset="-78"/>
                        <a:cs typeface="IRANYekan" panose="020B050603080402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effectLst/>
                          <a:latin typeface="IRANYekan" panose="020B0506030804020204" pitchFamily="34" charset="-78"/>
                          <a:cs typeface="IRANYekan" panose="020B0506030804020204" pitchFamily="34" charset="-78"/>
                        </a:rPr>
                        <a:t>قیمت به کلمه (تومان)</a:t>
                      </a:r>
                      <a:endParaRPr lang="en-US" sz="3200" dirty="0">
                        <a:latin typeface="IRANYekan" panose="020B0506030804020204" pitchFamily="34" charset="-78"/>
                        <a:cs typeface="IRANYekan" panose="020B050603080402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effectLst/>
                          <a:latin typeface="IRANYekan" panose="020B0506030804020204" pitchFamily="34" charset="-78"/>
                          <a:cs typeface="IRANYekan" panose="020B0506030804020204" pitchFamily="34" charset="-78"/>
                        </a:rPr>
                        <a:t>سطح</a:t>
                      </a:r>
                      <a:endParaRPr lang="en-US" sz="3200" dirty="0">
                        <a:latin typeface="IRANYekan" panose="020B0506030804020204" pitchFamily="34" charset="-78"/>
                        <a:cs typeface="IRANYekan" panose="020B050603080402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72629"/>
                  </a:ext>
                </a:extLst>
              </a:tr>
              <a:tr h="527417"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effectLst/>
                          <a:latin typeface="IRANYekan" panose="020B0506030804020204" pitchFamily="34" charset="-78"/>
                          <a:cs typeface="IRANYekan" panose="020B0506030804020204" pitchFamily="34" charset="-78"/>
                        </a:rPr>
                        <a:t>210,000</a:t>
                      </a:r>
                      <a:endParaRPr lang="en-US" sz="3200" dirty="0">
                        <a:latin typeface="IRANYekan" panose="020B0506030804020204" pitchFamily="34" charset="-78"/>
                        <a:cs typeface="IRANYekan" panose="020B050603080402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effectLst/>
                          <a:latin typeface="IRANYekan" panose="020B0506030804020204" pitchFamily="34" charset="-78"/>
                          <a:cs typeface="IRANYekan" panose="020B0506030804020204" pitchFamily="34" charset="-78"/>
                        </a:rPr>
                        <a:t>420</a:t>
                      </a:r>
                      <a:endParaRPr lang="en-US" sz="3200" dirty="0">
                        <a:latin typeface="IRANYekan" panose="020B0506030804020204" pitchFamily="34" charset="-78"/>
                        <a:cs typeface="IRANYekan" panose="020B050603080402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effectLst/>
                          <a:latin typeface="IRANYekan" panose="020B0506030804020204" pitchFamily="34" charset="-78"/>
                          <a:cs typeface="IRANYekan" panose="020B0506030804020204" pitchFamily="34" charset="-78"/>
                        </a:rPr>
                        <a:t>تازه کار</a:t>
                      </a:r>
                      <a:endParaRPr lang="en-US" sz="3200" dirty="0">
                        <a:latin typeface="IRANYekan" panose="020B0506030804020204" pitchFamily="34" charset="-78"/>
                        <a:cs typeface="IRANYekan" panose="020B050603080402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213205"/>
                  </a:ext>
                </a:extLst>
              </a:tr>
              <a:tr h="527417"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effectLst/>
                          <a:latin typeface="IRANYekan" panose="020B0506030804020204" pitchFamily="34" charset="-78"/>
                          <a:cs typeface="IRANYekan" panose="020B0506030804020204" pitchFamily="34" charset="-78"/>
                        </a:rPr>
                        <a:t>490,000</a:t>
                      </a:r>
                      <a:endParaRPr lang="en-US" sz="3200" dirty="0">
                        <a:latin typeface="IRANYekan" panose="020B0506030804020204" pitchFamily="34" charset="-78"/>
                        <a:cs typeface="IRANYekan" panose="020B050603080402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effectLst/>
                          <a:latin typeface="IRANYekan" panose="020B0506030804020204" pitchFamily="34" charset="-78"/>
                          <a:cs typeface="IRANYekan" panose="020B0506030804020204" pitchFamily="34" charset="-78"/>
                        </a:rPr>
                        <a:t>980</a:t>
                      </a:r>
                      <a:endParaRPr lang="en-US" sz="3200" dirty="0">
                        <a:latin typeface="IRANYekan" panose="020B0506030804020204" pitchFamily="34" charset="-78"/>
                        <a:cs typeface="IRANYekan" panose="020B050603080402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effectLst/>
                          <a:latin typeface="IRANYekan" panose="020B0506030804020204" pitchFamily="34" charset="-78"/>
                          <a:cs typeface="IRANYekan" panose="020B0506030804020204" pitchFamily="34" charset="-78"/>
                        </a:rPr>
                        <a:t>کارشناس</a:t>
                      </a:r>
                      <a:endParaRPr lang="en-US" sz="3200" dirty="0">
                        <a:latin typeface="IRANYekan" panose="020B0506030804020204" pitchFamily="34" charset="-78"/>
                        <a:cs typeface="IRANYekan" panose="020B050603080402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167991"/>
                  </a:ext>
                </a:extLst>
              </a:tr>
              <a:tr h="971558"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effectLst/>
                          <a:latin typeface="IRANYekan" panose="020B0506030804020204" pitchFamily="34" charset="-78"/>
                          <a:cs typeface="IRANYekan" panose="020B0506030804020204" pitchFamily="34" charset="-78"/>
                        </a:rPr>
                        <a:t>910,000</a:t>
                      </a:r>
                      <a:endParaRPr lang="en-US" sz="3200" dirty="0">
                        <a:latin typeface="IRANYekan" panose="020B0506030804020204" pitchFamily="34" charset="-78"/>
                        <a:cs typeface="IRANYekan" panose="020B050603080402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effectLst/>
                          <a:latin typeface="IRANYekan" panose="020B0506030804020204" pitchFamily="34" charset="-78"/>
                          <a:cs typeface="IRANYekan" panose="020B0506030804020204" pitchFamily="34" charset="-78"/>
                        </a:rPr>
                        <a:t>1,820</a:t>
                      </a:r>
                      <a:endParaRPr lang="en-US" sz="3200" dirty="0">
                        <a:latin typeface="IRANYekan" panose="020B0506030804020204" pitchFamily="34" charset="-78"/>
                        <a:cs typeface="IRANYekan" panose="020B050603080402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effectLst/>
                          <a:latin typeface="IRANYekan" panose="020B0506030804020204" pitchFamily="34" charset="-78"/>
                          <a:cs typeface="IRANYekan" panose="020B0506030804020204" pitchFamily="34" charset="-78"/>
                        </a:rPr>
                        <a:t>کارشناس ارشد</a:t>
                      </a:r>
                      <a:endParaRPr lang="en-US" sz="3200" dirty="0">
                        <a:latin typeface="IRANYekan" panose="020B0506030804020204" pitchFamily="34" charset="-78"/>
                        <a:cs typeface="IRANYekan" panose="020B050603080402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207884"/>
                  </a:ext>
                </a:extLst>
              </a:tr>
              <a:tr h="971558"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effectLst/>
                          <a:latin typeface="IRANYekan" panose="020B0506030804020204" pitchFamily="34" charset="-78"/>
                          <a:cs typeface="IRANYekan" panose="020B0506030804020204" pitchFamily="34" charset="-78"/>
                        </a:rPr>
                        <a:t>1,470,000</a:t>
                      </a:r>
                      <a:endParaRPr lang="en-US" sz="3200" dirty="0">
                        <a:latin typeface="IRANYekan" panose="020B0506030804020204" pitchFamily="34" charset="-78"/>
                        <a:cs typeface="IRANYekan" panose="020B050603080402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effectLst/>
                          <a:latin typeface="IRANYekan" panose="020B0506030804020204" pitchFamily="34" charset="-78"/>
                          <a:cs typeface="IRANYekan" panose="020B0506030804020204" pitchFamily="34" charset="-78"/>
                        </a:rPr>
                        <a:t>2,940</a:t>
                      </a:r>
                      <a:endParaRPr lang="en-US" sz="3200" dirty="0">
                        <a:latin typeface="IRANYekan" panose="020B0506030804020204" pitchFamily="34" charset="-78"/>
                        <a:cs typeface="IRANYekan" panose="020B050603080402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effectLst/>
                          <a:latin typeface="IRANYekan" panose="020B0506030804020204" pitchFamily="34" charset="-78"/>
                          <a:cs typeface="IRANYekan" panose="020B0506030804020204" pitchFamily="34" charset="-78"/>
                        </a:rPr>
                        <a:t>متخصص خبره</a:t>
                      </a:r>
                      <a:endParaRPr lang="en-US" sz="3200" dirty="0">
                        <a:latin typeface="IRANYekan" panose="020B0506030804020204" pitchFamily="34" charset="-78"/>
                        <a:cs typeface="IRANYekan" panose="020B050603080402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649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752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8200"/>
            <a:ext cx="12188825" cy="12954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جدول دستمزد در ایران</a:t>
            </a:r>
            <a:endParaRPr lang="en-US" b="1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70456" y="2846128"/>
            <a:ext cx="6343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0 Roya" panose="00000400000000000000" pitchFamily="2" charset="-78"/>
              </a:rPr>
              <a:t> 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567048"/>
              </p:ext>
            </p:extLst>
          </p:nvPr>
        </p:nvGraphicFramePr>
        <p:xfrm>
          <a:off x="1217612" y="2286000"/>
          <a:ext cx="9331521" cy="4290409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3629343">
                  <a:extLst>
                    <a:ext uri="{9D8B030D-6E8A-4147-A177-3AD203B41FA5}">
                      <a16:colId xmlns:a16="http://schemas.microsoft.com/office/drawing/2014/main" val="2578851159"/>
                    </a:ext>
                  </a:extLst>
                </a:gridCol>
                <a:gridCol w="2771457">
                  <a:extLst>
                    <a:ext uri="{9D8B030D-6E8A-4147-A177-3AD203B41FA5}">
                      <a16:colId xmlns:a16="http://schemas.microsoft.com/office/drawing/2014/main" val="685178432"/>
                    </a:ext>
                  </a:extLst>
                </a:gridCol>
                <a:gridCol w="2930721">
                  <a:extLst>
                    <a:ext uri="{9D8B030D-6E8A-4147-A177-3AD203B41FA5}">
                      <a16:colId xmlns:a16="http://schemas.microsoft.com/office/drawing/2014/main" val="3405883312"/>
                    </a:ext>
                  </a:extLst>
                </a:gridCol>
              </a:tblGrid>
              <a:tr h="1348461"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effectLst/>
                          <a:latin typeface="IRANYekan" panose="020B0506030804020204" pitchFamily="34" charset="-78"/>
                          <a:cs typeface="IRANYekan" panose="020B0506030804020204" pitchFamily="34" charset="-78"/>
                        </a:rPr>
                        <a:t>قیمت به ساعت</a:t>
                      </a:r>
                    </a:p>
                    <a:p>
                      <a:pPr algn="ctr" rtl="1"/>
                      <a:r>
                        <a:rPr lang="fa-IR" sz="3200" dirty="0" smtClean="0">
                          <a:effectLst/>
                          <a:latin typeface="IRANYekan" panose="020B0506030804020204" pitchFamily="34" charset="-78"/>
                          <a:cs typeface="IRANYekan" panose="020B0506030804020204" pitchFamily="34" charset="-78"/>
                        </a:rPr>
                        <a:t> (500 کلمه/تومان)</a:t>
                      </a:r>
                      <a:endParaRPr lang="en-US" sz="3200" dirty="0">
                        <a:latin typeface="IRANYekan" panose="020B0506030804020204" pitchFamily="34" charset="-78"/>
                        <a:cs typeface="IRANYekan" panose="020B050603080402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effectLst/>
                          <a:latin typeface="IRANYekan" panose="020B0506030804020204" pitchFamily="34" charset="-78"/>
                          <a:cs typeface="IRANYekan" panose="020B0506030804020204" pitchFamily="34" charset="-78"/>
                        </a:rPr>
                        <a:t>قیمت به کلمه (تومان)</a:t>
                      </a:r>
                      <a:endParaRPr lang="en-US" sz="3200" dirty="0">
                        <a:latin typeface="IRANYekan" panose="020B0506030804020204" pitchFamily="34" charset="-78"/>
                        <a:cs typeface="IRANYekan" panose="020B050603080402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effectLst/>
                          <a:latin typeface="IRANYekan" panose="020B0506030804020204" pitchFamily="34" charset="-78"/>
                          <a:cs typeface="IRANYekan" panose="020B0506030804020204" pitchFamily="34" charset="-78"/>
                        </a:rPr>
                        <a:t>سطح</a:t>
                      </a:r>
                      <a:endParaRPr lang="en-US" sz="3200" dirty="0">
                        <a:latin typeface="IRANYekan" panose="020B0506030804020204" pitchFamily="34" charset="-78"/>
                        <a:cs typeface="IRANYekan" panose="020B050603080402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72629"/>
                  </a:ext>
                </a:extLst>
              </a:tr>
              <a:tr h="518640"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effectLst/>
                          <a:latin typeface="IRANYekan" panose="020B0506030804020204" pitchFamily="34" charset="-78"/>
                          <a:cs typeface="IRANYekan" panose="020B0506030804020204" pitchFamily="34" charset="-78"/>
                        </a:rPr>
                        <a:t>10,000</a:t>
                      </a:r>
                      <a:endParaRPr lang="en-US" sz="3200" dirty="0">
                        <a:latin typeface="IRANYekan" panose="020B0506030804020204" pitchFamily="34" charset="-78"/>
                        <a:cs typeface="IRANYekan" panose="020B050603080402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898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200" kern="1200" dirty="0" smtClean="0">
                          <a:solidFill>
                            <a:schemeClr val="lt1"/>
                          </a:solidFill>
                          <a:effectLst/>
                          <a:latin typeface="IRANYekan" panose="020B0506030804020204" pitchFamily="34" charset="-78"/>
                          <a:ea typeface="+mn-ea"/>
                          <a:cs typeface="IRANYekan" panose="020B0506030804020204" pitchFamily="34" charset="-78"/>
                        </a:rPr>
                        <a:t>کمتر از20 </a:t>
                      </a:r>
                      <a:endParaRPr lang="en-US" sz="3200" kern="1200" dirty="0" smtClean="0">
                        <a:solidFill>
                          <a:schemeClr val="lt1"/>
                        </a:solidFill>
                        <a:effectLst/>
                        <a:latin typeface="IRANYekan" panose="020B0506030804020204" pitchFamily="34" charset="-78"/>
                        <a:ea typeface="+mn-ea"/>
                        <a:cs typeface="IRANYekan" panose="020B050603080402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effectLst/>
                          <a:latin typeface="IRANYekan" panose="020B0506030804020204" pitchFamily="34" charset="-78"/>
                          <a:cs typeface="IRANYekan" panose="020B0506030804020204" pitchFamily="34" charset="-78"/>
                        </a:rPr>
                        <a:t>تازه کار</a:t>
                      </a:r>
                      <a:endParaRPr lang="en-US" sz="3200" dirty="0">
                        <a:latin typeface="IRANYekan" panose="020B0506030804020204" pitchFamily="34" charset="-78"/>
                        <a:cs typeface="IRANYekan" panose="020B050603080402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213205"/>
                  </a:ext>
                </a:extLst>
              </a:tr>
              <a:tr h="518640">
                <a:tc>
                  <a:txBody>
                    <a:bodyPr/>
                    <a:lstStyle/>
                    <a:p>
                      <a:pPr marL="0" marR="0" lvl="0" indent="0" algn="ctr" defTabSz="121898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200" kern="1200" dirty="0" smtClean="0">
                          <a:solidFill>
                            <a:schemeClr val="lt1"/>
                          </a:solidFill>
                          <a:effectLst/>
                          <a:latin typeface="IRANYekan" panose="020B0506030804020204" pitchFamily="34" charset="-78"/>
                          <a:ea typeface="+mn-ea"/>
                          <a:cs typeface="IRANYekan" panose="020B0506030804020204" pitchFamily="34" charset="-78"/>
                        </a:rPr>
                        <a:t>25,000</a:t>
                      </a:r>
                      <a:endParaRPr lang="en-US" sz="3200" kern="1200" dirty="0" smtClean="0">
                        <a:solidFill>
                          <a:schemeClr val="lt1"/>
                        </a:solidFill>
                        <a:effectLst/>
                        <a:latin typeface="IRANYekan" panose="020B0506030804020204" pitchFamily="34" charset="-78"/>
                        <a:ea typeface="+mn-ea"/>
                        <a:cs typeface="IRANYekan" panose="020B050603080402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898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200" kern="1200" dirty="0" smtClean="0">
                          <a:solidFill>
                            <a:schemeClr val="lt1"/>
                          </a:solidFill>
                          <a:effectLst/>
                          <a:latin typeface="IRANYekan" panose="020B0506030804020204" pitchFamily="34" charset="-78"/>
                          <a:ea typeface="+mn-ea"/>
                          <a:cs typeface="IRANYekan" panose="020B0506030804020204" pitchFamily="34" charset="-78"/>
                        </a:rPr>
                        <a:t>20-50</a:t>
                      </a:r>
                      <a:endParaRPr lang="en-US" sz="3200" kern="1200" dirty="0" smtClean="0">
                        <a:solidFill>
                          <a:schemeClr val="lt1"/>
                        </a:solidFill>
                        <a:effectLst/>
                        <a:latin typeface="IRANYekan" panose="020B0506030804020204" pitchFamily="34" charset="-78"/>
                        <a:ea typeface="+mn-ea"/>
                        <a:cs typeface="IRANYekan" panose="020B050603080402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effectLst/>
                          <a:latin typeface="IRANYekan" panose="020B0506030804020204" pitchFamily="34" charset="-78"/>
                          <a:cs typeface="IRANYekan" panose="020B0506030804020204" pitchFamily="34" charset="-78"/>
                        </a:rPr>
                        <a:t>کارشناس</a:t>
                      </a:r>
                      <a:endParaRPr lang="en-US" sz="3200" dirty="0">
                        <a:latin typeface="IRANYekan" panose="020B0506030804020204" pitchFamily="34" charset="-78"/>
                        <a:cs typeface="IRANYekan" panose="020B050603080402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167991"/>
                  </a:ext>
                </a:extLst>
              </a:tr>
              <a:tr h="891854">
                <a:tc>
                  <a:txBody>
                    <a:bodyPr/>
                    <a:lstStyle/>
                    <a:p>
                      <a:pPr marL="0" marR="0" lvl="0" indent="0" algn="ctr" defTabSz="121898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200" kern="1200" dirty="0" smtClean="0">
                          <a:solidFill>
                            <a:schemeClr val="lt1"/>
                          </a:solidFill>
                          <a:effectLst/>
                          <a:latin typeface="IRANYekan" panose="020B0506030804020204" pitchFamily="34" charset="-78"/>
                          <a:ea typeface="+mn-ea"/>
                          <a:cs typeface="IRANYekan" panose="020B0506030804020204" pitchFamily="34" charset="-78"/>
                        </a:rPr>
                        <a:t>50,000</a:t>
                      </a:r>
                      <a:endParaRPr lang="en-US" sz="3200" kern="1200" dirty="0" smtClean="0">
                        <a:solidFill>
                          <a:schemeClr val="lt1"/>
                        </a:solidFill>
                        <a:effectLst/>
                        <a:latin typeface="IRANYekan" panose="020B0506030804020204" pitchFamily="34" charset="-78"/>
                        <a:ea typeface="+mn-ea"/>
                        <a:cs typeface="IRANYekan" panose="020B050603080402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898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200" kern="1200" dirty="0" smtClean="0">
                          <a:solidFill>
                            <a:schemeClr val="lt1"/>
                          </a:solidFill>
                          <a:effectLst/>
                          <a:latin typeface="IRANYekan" panose="020B0506030804020204" pitchFamily="34" charset="-78"/>
                          <a:ea typeface="+mn-ea"/>
                          <a:cs typeface="IRANYekan" panose="020B0506030804020204" pitchFamily="34" charset="-78"/>
                        </a:rPr>
                        <a:t>50-100</a:t>
                      </a:r>
                      <a:endParaRPr lang="en-US" sz="3200" kern="1200" dirty="0" smtClean="0">
                        <a:solidFill>
                          <a:schemeClr val="lt1"/>
                        </a:solidFill>
                        <a:effectLst/>
                        <a:latin typeface="IRANYekan" panose="020B0506030804020204" pitchFamily="34" charset="-78"/>
                        <a:ea typeface="+mn-ea"/>
                        <a:cs typeface="IRANYekan" panose="020B050603080402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effectLst/>
                          <a:latin typeface="IRANYekan" panose="020B0506030804020204" pitchFamily="34" charset="-78"/>
                          <a:cs typeface="IRANYekan" panose="020B0506030804020204" pitchFamily="34" charset="-78"/>
                        </a:rPr>
                        <a:t>کارشناس ارشد</a:t>
                      </a:r>
                      <a:endParaRPr lang="en-US" sz="3200" dirty="0">
                        <a:latin typeface="IRANYekan" panose="020B0506030804020204" pitchFamily="34" charset="-78"/>
                        <a:cs typeface="IRANYekan" panose="020B050603080402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207884"/>
                  </a:ext>
                </a:extLst>
              </a:tr>
              <a:tr h="891854">
                <a:tc>
                  <a:txBody>
                    <a:bodyPr/>
                    <a:lstStyle/>
                    <a:p>
                      <a:pPr marL="0" marR="0" lvl="0" indent="0" algn="ctr" defTabSz="121898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200" kern="1200" dirty="0" smtClean="0">
                          <a:solidFill>
                            <a:schemeClr val="lt1"/>
                          </a:solidFill>
                          <a:effectLst/>
                          <a:latin typeface="IRANYekan" panose="020B0506030804020204" pitchFamily="34" charset="-78"/>
                          <a:ea typeface="+mn-ea"/>
                          <a:cs typeface="IRANYekan" panose="020B0506030804020204" pitchFamily="34" charset="-78"/>
                        </a:rPr>
                        <a:t>100,000</a:t>
                      </a:r>
                      <a:endParaRPr lang="en-US" sz="3200" kern="1200" dirty="0" smtClean="0">
                        <a:solidFill>
                          <a:schemeClr val="lt1"/>
                        </a:solidFill>
                        <a:effectLst/>
                        <a:latin typeface="IRANYekan" panose="020B0506030804020204" pitchFamily="34" charset="-78"/>
                        <a:ea typeface="+mn-ea"/>
                        <a:cs typeface="IRANYekan" panose="020B050603080402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898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200" kern="1200" dirty="0" smtClean="0">
                          <a:solidFill>
                            <a:schemeClr val="lt1"/>
                          </a:solidFill>
                          <a:effectLst/>
                          <a:latin typeface="IRANYekan" panose="020B0506030804020204" pitchFamily="34" charset="-78"/>
                          <a:ea typeface="+mn-ea"/>
                          <a:cs typeface="IRANYekan" panose="020B0506030804020204" pitchFamily="34" charset="-78"/>
                        </a:rPr>
                        <a:t>100 به بالا</a:t>
                      </a:r>
                      <a:endParaRPr lang="en-US" sz="3200" kern="1200" dirty="0" smtClean="0">
                        <a:solidFill>
                          <a:schemeClr val="lt1"/>
                        </a:solidFill>
                        <a:effectLst/>
                        <a:latin typeface="IRANYekan" panose="020B0506030804020204" pitchFamily="34" charset="-78"/>
                        <a:ea typeface="+mn-ea"/>
                        <a:cs typeface="IRANYekan" panose="020B050603080402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effectLst/>
                          <a:latin typeface="IRANYekan" panose="020B0506030804020204" pitchFamily="34" charset="-78"/>
                          <a:cs typeface="IRANYekan" panose="020B0506030804020204" pitchFamily="34" charset="-78"/>
                        </a:rPr>
                        <a:t>متخصص خبره</a:t>
                      </a:r>
                      <a:endParaRPr lang="en-US" sz="3200" dirty="0">
                        <a:latin typeface="IRANYekan" panose="020B0506030804020204" pitchFamily="34" charset="-78"/>
                        <a:cs typeface="IRANYekan" panose="020B050603080402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649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844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8200"/>
            <a:ext cx="12188825" cy="12954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دورکاری در برابر کار ثابت</a:t>
            </a:r>
            <a:endParaRPr lang="en-US" b="1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2" y="2133601"/>
            <a:ext cx="4951651" cy="42926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en-US" sz="3200" dirty="0" smtClean="0">
              <a:latin typeface="IRANYekan" panose="020B0506030804020204" pitchFamily="34" charset="-78"/>
              <a:cs typeface="IRANYekan" panose="020B0506030804020204" pitchFamily="34" charset="-78"/>
            </a:endParaRPr>
          </a:p>
          <a:p>
            <a:pPr marL="0" indent="0" algn="r" rtl="1">
              <a:buNone/>
            </a:pPr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مزیت های دورکاری:</a:t>
            </a:r>
          </a:p>
          <a:p>
            <a:pPr marL="0" indent="0" algn="r" rtl="1">
              <a:buNone/>
            </a:pPr>
            <a:endParaRPr lang="fa-IR" sz="3200" dirty="0" smtClean="0">
              <a:latin typeface="IRANYekan" panose="020B0506030804020204" pitchFamily="34" charset="-78"/>
              <a:cs typeface="IRANYekan" panose="020B0506030804020204" pitchFamily="34" charset="-78"/>
            </a:endParaRPr>
          </a:p>
          <a:p>
            <a:pPr algn="r" rtl="1"/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کنترل زمان کار</a:t>
            </a:r>
          </a:p>
          <a:p>
            <a:pPr algn="r" rtl="1"/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عدم وابستگی به محل ثابت کار</a:t>
            </a:r>
          </a:p>
          <a:p>
            <a:pPr algn="r" rtl="1"/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تنوع کار و پروژه</a:t>
            </a:r>
          </a:p>
          <a:p>
            <a:pPr marL="0" indent="0" algn="r" rtl="1">
              <a:buNone/>
            </a:pPr>
            <a:endParaRPr lang="fa-IR" sz="3200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6475412" y="2133601"/>
            <a:ext cx="4951651" cy="42926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endParaRPr lang="en-US" sz="3200" dirty="0" smtClean="0">
              <a:latin typeface="IRANYekan" panose="020B0506030804020204" pitchFamily="34" charset="-78"/>
              <a:cs typeface="IRANYekan" panose="020B0506030804020204" pitchFamily="34" charset="-78"/>
            </a:endParaRPr>
          </a:p>
          <a:p>
            <a:pPr marL="0" indent="0" algn="r" rtl="1">
              <a:buFont typeface="Arial" pitchFamily="34" charset="0"/>
              <a:buNone/>
            </a:pPr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مزیت های کار ثابت:</a:t>
            </a:r>
          </a:p>
          <a:p>
            <a:pPr marL="0" indent="0" algn="r" rtl="1">
              <a:buFont typeface="Arial" pitchFamily="34" charset="0"/>
              <a:buNone/>
            </a:pPr>
            <a:endParaRPr lang="fa-IR" sz="3200" dirty="0" smtClean="0">
              <a:latin typeface="IRANYekan" panose="020B0506030804020204" pitchFamily="34" charset="-78"/>
              <a:cs typeface="IRANYekan" panose="020B0506030804020204" pitchFamily="34" charset="-78"/>
            </a:endParaRPr>
          </a:p>
          <a:p>
            <a:pPr algn="r" rtl="1"/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جایگاه شغلی مشخص تر</a:t>
            </a:r>
          </a:p>
          <a:p>
            <a:pPr algn="r" rtl="1"/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دستمزد بالاتر (به طور معمول)</a:t>
            </a:r>
          </a:p>
          <a:p>
            <a:pPr algn="r" rtl="1"/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بیمه و مزایا</a:t>
            </a:r>
          </a:p>
          <a:p>
            <a:pPr algn="r" rtl="1"/>
            <a:endParaRPr lang="fa-IR" sz="3200" dirty="0" smtClean="0">
              <a:latin typeface="IRANYekan" panose="020B0506030804020204" pitchFamily="34" charset="-78"/>
              <a:cs typeface="IRANYekan" panose="020B0506030804020204" pitchFamily="34" charset="-78"/>
            </a:endParaRPr>
          </a:p>
          <a:p>
            <a:pPr marL="0" indent="0" algn="r" rtl="1">
              <a:buFont typeface="Arial" pitchFamily="34" charset="0"/>
              <a:buNone/>
            </a:pPr>
            <a:endParaRPr lang="fa-IR" sz="3200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1467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8200"/>
            <a:ext cx="12188825" cy="12954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آیندۀ شغلی نویسندۀ دورکار</a:t>
            </a:r>
            <a:endParaRPr lang="en-US" b="1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2" y="2489199"/>
            <a:ext cx="5805520" cy="3877995"/>
          </a:xfrm>
        </p:spPr>
      </p:pic>
      <p:sp>
        <p:nvSpPr>
          <p:cNvPr id="5" name="Content Placeholder 13"/>
          <p:cNvSpPr txBox="1">
            <a:spLocks/>
          </p:cNvSpPr>
          <p:nvPr/>
        </p:nvSpPr>
        <p:spPr>
          <a:xfrm>
            <a:off x="6475412" y="2133601"/>
            <a:ext cx="4951651" cy="42926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en-US" sz="3200" dirty="0" smtClean="0">
              <a:latin typeface="IRANYekan" panose="020B0506030804020204" pitchFamily="34" charset="-78"/>
              <a:cs typeface="IRANYekan" panose="020B0506030804020204" pitchFamily="34" charset="-78"/>
            </a:endParaRPr>
          </a:p>
          <a:p>
            <a:pPr algn="r" rtl="1"/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ویراستار دورکار</a:t>
            </a:r>
          </a:p>
          <a:p>
            <a:pPr algn="r" rtl="1"/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کارشناس </a:t>
            </a:r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بازاریابی محتوا</a:t>
            </a:r>
          </a:p>
          <a:p>
            <a:pPr algn="r" rtl="1"/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مدیر وبلاگ</a:t>
            </a:r>
            <a:endParaRPr lang="fa-IR" sz="3200" dirty="0" smtClean="0">
              <a:latin typeface="IRANYekan" panose="020B0506030804020204" pitchFamily="34" charset="-78"/>
              <a:cs typeface="IRANYekan" panose="020B0506030804020204" pitchFamily="34" charset="-78"/>
            </a:endParaRPr>
          </a:p>
          <a:p>
            <a:pPr algn="r" rtl="1"/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کپی رایتر</a:t>
            </a:r>
          </a:p>
          <a:p>
            <a:pPr algn="r" rtl="1"/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مدیر محتوا</a:t>
            </a:r>
            <a:endParaRPr lang="fa-IR" sz="3200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0248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5400" b="1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از توجه شما متشکرم</a:t>
            </a:r>
            <a:endParaRPr lang="en-US" sz="5400" b="1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0067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5400" b="1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در پشت پردۀ محتوا</a:t>
            </a:r>
            <a:endParaRPr lang="en-US" sz="5400" b="1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8913" y="4495800"/>
            <a:ext cx="4191000" cy="99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90000"/>
              </a:lnSpc>
            </a:pPr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با هنرنمایی </a:t>
            </a:r>
          </a:p>
          <a:p>
            <a:pPr algn="ctr" rtl="1">
              <a:lnSpc>
                <a:spcPct val="90000"/>
              </a:lnSpc>
            </a:pPr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نویسندۀ دورکار</a:t>
            </a:r>
            <a:endParaRPr lang="en-US" sz="3200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5153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38200"/>
            <a:ext cx="12188825" cy="12954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latin typeface="IRANYekan" panose="020B0506030804020204" pitchFamily="34" charset="-78"/>
                <a:cs typeface="IRANYekan" panose="020B0506030804020204" pitchFamily="34" charset="-78"/>
              </a:rPr>
              <a:t>سئو و محتوا دو </a:t>
            </a:r>
            <a:r>
              <a:rPr lang="fa-IR" b="1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هم‌‌سفر</a:t>
            </a:r>
            <a:endParaRPr lang="en-US" b="1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478234" y="2133599"/>
            <a:ext cx="4796429" cy="4140201"/>
          </a:xfrm>
        </p:spPr>
        <p:txBody>
          <a:bodyPr>
            <a:normAutofit/>
          </a:bodyPr>
          <a:lstStyle/>
          <a:p>
            <a:pPr algn="r" rtl="1"/>
            <a:endParaRPr lang="fa-IR" sz="3200" dirty="0" smtClean="0">
              <a:latin typeface="IRANYekan" panose="020B0506030804020204" pitchFamily="34" charset="-78"/>
              <a:cs typeface="IRANYekan" panose="020B0506030804020204" pitchFamily="34" charset="-78"/>
            </a:endParaRPr>
          </a:p>
          <a:p>
            <a:pPr algn="r" rtl="1"/>
            <a:r>
              <a:rPr lang="fa-IR" sz="3200" dirty="0">
                <a:latin typeface="IRANYekan" panose="020B0506030804020204" pitchFamily="34" charset="-78"/>
                <a:cs typeface="IRANYekan" panose="020B0506030804020204" pitchFamily="34" charset="-78"/>
              </a:rPr>
              <a:t>جایگاه</a:t>
            </a:r>
          </a:p>
          <a:p>
            <a:pPr algn="r" rtl="1"/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درک متقابل</a:t>
            </a:r>
            <a:endParaRPr lang="fa-IR" sz="3200" dirty="0" smtClean="0">
              <a:latin typeface="IRANYekan" panose="020B0506030804020204" pitchFamily="34" charset="-78"/>
              <a:cs typeface="IRANYekan" panose="020B0506030804020204" pitchFamily="34" charset="-78"/>
            </a:endParaRPr>
          </a:p>
          <a:p>
            <a:pPr algn="r" rtl="1"/>
            <a:r>
              <a:rPr lang="fa-IR" sz="3200" dirty="0">
                <a:latin typeface="IRANYekan" panose="020B0506030804020204" pitchFamily="34" charset="-78"/>
                <a:cs typeface="IRANYekan" panose="020B0506030804020204" pitchFamily="34" charset="-78"/>
              </a:rPr>
              <a:t>فرهنگ </a:t>
            </a:r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سازی</a:t>
            </a:r>
          </a:p>
          <a:p>
            <a:pPr algn="r" rtl="1"/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شبکه </a:t>
            </a:r>
            <a:r>
              <a:rPr lang="fa-IR" sz="3200" dirty="0">
                <a:latin typeface="IRANYekan" panose="020B0506030804020204" pitchFamily="34" charset="-78"/>
                <a:cs typeface="IRANYekan" panose="020B0506030804020204" pitchFamily="34" charset="-78"/>
              </a:rPr>
              <a:t>سازی </a:t>
            </a:r>
            <a:endParaRPr lang="fa-IR" sz="3200" dirty="0" smtClean="0">
              <a:latin typeface="IRANYekan" panose="020B0506030804020204" pitchFamily="34" charset="-78"/>
              <a:cs typeface="IRANYekan" panose="020B0506030804020204" pitchFamily="34" charset="-78"/>
            </a:endParaRPr>
          </a:p>
          <a:p>
            <a:pPr algn="r" rtl="1"/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موقعیت های شغلی بهتر</a:t>
            </a:r>
            <a:endParaRPr lang="fa-IR" sz="3200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2466976"/>
            <a:ext cx="6175022" cy="380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19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8200"/>
            <a:ext cx="12188825" cy="12954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اولین تجربۀ کاری</a:t>
            </a:r>
            <a:endParaRPr lang="en-US" b="1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932612" y="2133599"/>
            <a:ext cx="4342051" cy="4140201"/>
          </a:xfrm>
        </p:spPr>
        <p:txBody>
          <a:bodyPr>
            <a:normAutofit/>
          </a:bodyPr>
          <a:lstStyle/>
          <a:p>
            <a:pPr algn="r" rtl="1"/>
            <a:endParaRPr lang="fa-IR" sz="3600" dirty="0" smtClean="0">
              <a:latin typeface="IRANYekan" panose="020B0506030804020204" pitchFamily="34" charset="-78"/>
              <a:cs typeface="IRANYekan" panose="020B0506030804020204" pitchFamily="34" charset="-78"/>
            </a:endParaRPr>
          </a:p>
          <a:p>
            <a:pPr algn="r" rtl="1"/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محتوای دورکار</a:t>
            </a:r>
          </a:p>
          <a:p>
            <a:pPr algn="r" rtl="1"/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زمان دورکاری</a:t>
            </a:r>
          </a:p>
          <a:p>
            <a:pPr algn="r" rtl="1"/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دستمزد سال 89</a:t>
            </a:r>
          </a:p>
          <a:p>
            <a:pPr algn="r" rtl="1"/>
            <a:endParaRPr lang="fa-IR" sz="3200" dirty="0" smtClean="0">
              <a:latin typeface="IRANYekan" panose="020B0506030804020204" pitchFamily="34" charset="-78"/>
              <a:cs typeface="IRANYekan" panose="020B0506030804020204" pitchFamily="34" charset="-78"/>
            </a:endParaRPr>
          </a:p>
          <a:p>
            <a:pPr algn="r" rtl="1"/>
            <a:endParaRPr lang="fa-IR" sz="3200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2483658"/>
            <a:ext cx="6172200" cy="412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63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38200"/>
            <a:ext cx="12188825" cy="12954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خصوصیات نویسندۀ </a:t>
            </a: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دورکار</a:t>
            </a:r>
            <a:endParaRPr lang="en-US" b="1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704012" y="2133600"/>
            <a:ext cx="5027851" cy="4140201"/>
          </a:xfrm>
        </p:spPr>
        <p:txBody>
          <a:bodyPr>
            <a:normAutofit fontScale="92500"/>
          </a:bodyPr>
          <a:lstStyle/>
          <a:p>
            <a:pPr algn="r" rtl="1"/>
            <a:endParaRPr lang="fa-IR" sz="3600" dirty="0" smtClean="0">
              <a:latin typeface="IRANYekan" panose="020B0506030804020204" pitchFamily="34" charset="-78"/>
              <a:cs typeface="IRANYekan" panose="020B0506030804020204" pitchFamily="34" charset="-78"/>
            </a:endParaRPr>
          </a:p>
          <a:p>
            <a:pPr algn="r" rtl="1"/>
            <a:r>
              <a:rPr lang="fa-IR" sz="3200" dirty="0">
                <a:latin typeface="IRANYekan" panose="020B0506030804020204" pitchFamily="34" charset="-78"/>
                <a:cs typeface="IRANYekan" panose="020B0506030804020204" pitchFamily="34" charset="-78"/>
              </a:rPr>
              <a:t>استعداد و مهارت در</a:t>
            </a:r>
            <a:r>
              <a:rPr lang="en-US" sz="3200" dirty="0">
                <a:latin typeface="IRANYekan" panose="020B0506030804020204" pitchFamily="34" charset="-78"/>
                <a:cs typeface="IRANYekan" panose="020B0506030804020204" pitchFamily="34" charset="-78"/>
              </a:rPr>
              <a:t> </a:t>
            </a:r>
            <a:r>
              <a:rPr lang="fa-IR" sz="3200" dirty="0">
                <a:latin typeface="IRANYekan" panose="020B0506030804020204" pitchFamily="34" charset="-78"/>
                <a:cs typeface="IRANYekan" panose="020B0506030804020204" pitchFamily="34" charset="-78"/>
              </a:rPr>
              <a:t>نوشتن</a:t>
            </a:r>
            <a:endParaRPr lang="en-US" sz="3200" dirty="0">
              <a:latin typeface="IRANYekan" panose="020B0506030804020204" pitchFamily="34" charset="-78"/>
              <a:cs typeface="IRANYekan" panose="020B0506030804020204" pitchFamily="34" charset="-78"/>
            </a:endParaRPr>
          </a:p>
          <a:p>
            <a:pPr algn="r" rtl="1"/>
            <a:r>
              <a:rPr lang="fa-IR" sz="3200" dirty="0">
                <a:latin typeface="IRANYekan" panose="020B0506030804020204" pitchFamily="34" charset="-78"/>
                <a:cs typeface="IRANYekan" panose="020B0506030804020204" pitchFamily="34" charset="-78"/>
              </a:rPr>
              <a:t>پشتکار</a:t>
            </a:r>
            <a:r>
              <a:rPr lang="en-US" sz="3200" dirty="0">
                <a:latin typeface="IRANYekan" panose="020B0506030804020204" pitchFamily="34" charset="-78"/>
                <a:cs typeface="IRANYekan" panose="020B0506030804020204" pitchFamily="34" charset="-78"/>
              </a:rPr>
              <a:t> </a:t>
            </a:r>
            <a:r>
              <a:rPr lang="fa-IR" sz="3200" dirty="0">
                <a:latin typeface="IRANYekan" panose="020B0506030804020204" pitchFamily="34" charset="-78"/>
                <a:cs typeface="IRANYekan" panose="020B0506030804020204" pitchFamily="34" charset="-78"/>
              </a:rPr>
              <a:t>و</a:t>
            </a:r>
            <a:r>
              <a:rPr lang="en-US" sz="3200" dirty="0">
                <a:latin typeface="IRANYekan" panose="020B0506030804020204" pitchFamily="34" charset="-78"/>
                <a:cs typeface="IRANYekan" panose="020B0506030804020204" pitchFamily="34" charset="-78"/>
              </a:rPr>
              <a:t> </a:t>
            </a:r>
            <a:r>
              <a:rPr lang="fa-IR" sz="3200" dirty="0">
                <a:latin typeface="IRANYekan" panose="020B0506030804020204" pitchFamily="34" charset="-78"/>
                <a:cs typeface="IRANYekan" panose="020B0506030804020204" pitchFamily="34" charset="-78"/>
              </a:rPr>
              <a:t>اراده</a:t>
            </a:r>
            <a:endParaRPr lang="en-US" sz="3200" dirty="0">
              <a:latin typeface="IRANYekan" panose="020B0506030804020204" pitchFamily="34" charset="-78"/>
              <a:cs typeface="IRANYekan" panose="020B0506030804020204" pitchFamily="34" charset="-78"/>
            </a:endParaRPr>
          </a:p>
          <a:p>
            <a:pPr algn="r" rtl="1"/>
            <a:r>
              <a:rPr lang="fa-IR" sz="3200" dirty="0">
                <a:latin typeface="IRANYekan" panose="020B0506030804020204" pitchFamily="34" charset="-78"/>
                <a:cs typeface="IRANYekan" panose="020B0506030804020204" pitchFamily="34" charset="-78"/>
              </a:rPr>
              <a:t>نظم در کار</a:t>
            </a:r>
          </a:p>
          <a:p>
            <a:pPr algn="r" rtl="1"/>
            <a:r>
              <a:rPr lang="fa-IR" sz="3200" dirty="0">
                <a:latin typeface="IRANYekan" panose="020B0506030804020204" pitchFamily="34" charset="-78"/>
                <a:cs typeface="IRANYekan" panose="020B0506030804020204" pitchFamily="34" charset="-78"/>
              </a:rPr>
              <a:t> مدیریت</a:t>
            </a:r>
            <a:r>
              <a:rPr lang="en-US" sz="3200" dirty="0">
                <a:latin typeface="IRANYekan" panose="020B0506030804020204" pitchFamily="34" charset="-78"/>
                <a:cs typeface="IRANYekan" panose="020B0506030804020204" pitchFamily="34" charset="-78"/>
              </a:rPr>
              <a:t> </a:t>
            </a:r>
            <a:r>
              <a:rPr lang="fa-IR" sz="3200" dirty="0">
                <a:latin typeface="IRANYekan" panose="020B0506030804020204" pitchFamily="34" charset="-78"/>
                <a:cs typeface="IRANYekan" panose="020B0506030804020204" pitchFamily="34" charset="-78"/>
              </a:rPr>
              <a:t>زمان</a:t>
            </a:r>
            <a:endParaRPr lang="en-US" sz="3200" dirty="0">
              <a:latin typeface="IRANYekan" panose="020B0506030804020204" pitchFamily="34" charset="-78"/>
              <a:cs typeface="IRANYekan" panose="020B0506030804020204" pitchFamily="34" charset="-78"/>
            </a:endParaRPr>
          </a:p>
          <a:p>
            <a:pPr algn="r" rtl="1"/>
            <a:r>
              <a:rPr lang="fa-IR" sz="3200" dirty="0">
                <a:latin typeface="IRANYekan" panose="020B0506030804020204" pitchFamily="34" charset="-78"/>
                <a:cs typeface="IRANYekan" panose="020B0506030804020204" pitchFamily="34" charset="-78"/>
              </a:rPr>
              <a:t>توان نوشتن در </a:t>
            </a:r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طولانی مدت</a:t>
            </a:r>
            <a:endParaRPr lang="en-US" sz="3200" dirty="0" smtClean="0">
              <a:latin typeface="IRANYekan" panose="020B0506030804020204" pitchFamily="34" charset="-78"/>
              <a:cs typeface="IRANYekan" panose="020B0506030804020204" pitchFamily="34" charset="-78"/>
            </a:endParaRPr>
          </a:p>
          <a:p>
            <a:pPr algn="r" rtl="1"/>
            <a:endParaRPr lang="en-US" sz="3200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2489199"/>
            <a:ext cx="6248400" cy="406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19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38200"/>
            <a:ext cx="12188825" cy="12954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خصوصیات نویسندۀ دورکار </a:t>
            </a:r>
            <a:endParaRPr lang="en-US" b="1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4" name="Content Placeholder 13"/>
          <p:cNvSpPr txBox="1">
            <a:spLocks/>
          </p:cNvSpPr>
          <p:nvPr/>
        </p:nvSpPr>
        <p:spPr>
          <a:xfrm>
            <a:off x="6704012" y="2140527"/>
            <a:ext cx="5256451" cy="42418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fa-IR" sz="3200" dirty="0" smtClean="0">
              <a:latin typeface="IRANYekan" panose="020B0506030804020204" pitchFamily="34" charset="-78"/>
              <a:cs typeface="IRANYekan" panose="020B0506030804020204" pitchFamily="34" charset="-78"/>
            </a:endParaRPr>
          </a:p>
          <a:p>
            <a:pPr algn="r" rtl="1"/>
            <a:r>
              <a:rPr lang="fa-IR" sz="3200" dirty="0">
                <a:latin typeface="IRANYekan" panose="020B0506030804020204" pitchFamily="34" charset="-78"/>
                <a:cs typeface="IRANYekan" panose="020B0506030804020204" pitchFamily="34" charset="-78"/>
              </a:rPr>
              <a:t>تایپ روان و یا ده انگشتی</a:t>
            </a:r>
          </a:p>
          <a:p>
            <a:pPr algn="r" rtl="1"/>
            <a:r>
              <a:rPr lang="fa-IR" sz="3200" dirty="0">
                <a:latin typeface="IRANYekan" panose="020B0506030804020204" pitchFamily="34" charset="-78"/>
                <a:cs typeface="IRANYekan" panose="020B0506030804020204" pitchFamily="34" charset="-78"/>
              </a:rPr>
              <a:t>دقت بالا و ریزبین</a:t>
            </a:r>
          </a:p>
          <a:p>
            <a:pPr algn="r" rtl="1"/>
            <a:r>
              <a:rPr lang="fa-IR" sz="3200" dirty="0">
                <a:latin typeface="IRANYekan" panose="020B0506030804020204" pitchFamily="34" charset="-78"/>
                <a:cs typeface="IRANYekan" panose="020B0506030804020204" pitchFamily="34" charset="-78"/>
              </a:rPr>
              <a:t>انتقادپذیر</a:t>
            </a:r>
            <a:r>
              <a:rPr lang="en-US" sz="3200" dirty="0">
                <a:latin typeface="IRANYekan" panose="020B0506030804020204" pitchFamily="34" charset="-78"/>
                <a:cs typeface="IRANYekan" panose="020B0506030804020204" pitchFamily="34" charset="-78"/>
              </a:rPr>
              <a:t> </a:t>
            </a:r>
          </a:p>
          <a:p>
            <a:pPr algn="r" rtl="1"/>
            <a:r>
              <a:rPr lang="fa-IR" sz="3200" dirty="0">
                <a:latin typeface="IRANYekan" panose="020B0506030804020204" pitchFamily="34" charset="-78"/>
                <a:cs typeface="IRANYekan" panose="020B0506030804020204" pitchFamily="34" charset="-78"/>
              </a:rPr>
              <a:t>جستجوگر حرفه ای </a:t>
            </a:r>
          </a:p>
          <a:p>
            <a:pPr algn="r" rtl="1"/>
            <a:r>
              <a:rPr lang="fa-IR" sz="3200" dirty="0">
                <a:latin typeface="IRANYekan" panose="020B0506030804020204" pitchFamily="34" charset="-78"/>
                <a:cs typeface="IRANYekan" panose="020B0506030804020204" pitchFamily="34" charset="-78"/>
              </a:rPr>
              <a:t>درک و فهم بالا به انگلیسی</a:t>
            </a:r>
          </a:p>
          <a:p>
            <a:pPr algn="r" rtl="1"/>
            <a:endParaRPr lang="en-US" sz="3200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2489200"/>
            <a:ext cx="62484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85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8200"/>
            <a:ext cx="12188825" cy="12954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نحوۀ برخورد با نویسندۀ دورکار</a:t>
            </a:r>
            <a:endParaRPr lang="en-US" b="1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4162" y="2133599"/>
            <a:ext cx="10360501" cy="4140201"/>
          </a:xfrm>
        </p:spPr>
        <p:txBody>
          <a:bodyPr>
            <a:normAutofit/>
          </a:bodyPr>
          <a:lstStyle/>
          <a:p>
            <a:pPr algn="r" rtl="1"/>
            <a:endParaRPr lang="fa-IR" sz="3200" dirty="0" smtClean="0">
              <a:latin typeface="IRANYekan" panose="020B0506030804020204" pitchFamily="34" charset="-78"/>
              <a:cs typeface="IRANYekan" panose="020B0506030804020204" pitchFamily="34" charset="-78"/>
            </a:endParaRPr>
          </a:p>
          <a:p>
            <a:pPr algn="r" rtl="1"/>
            <a:r>
              <a:rPr lang="fa-IR" sz="3200" dirty="0">
                <a:latin typeface="IRANYekan" panose="020B0506030804020204" pitchFamily="34" charset="-78"/>
                <a:cs typeface="IRANYekan" panose="020B0506030804020204" pitchFamily="34" charset="-78"/>
              </a:rPr>
              <a:t>دورکاری و غیرحضوری</a:t>
            </a:r>
          </a:p>
          <a:p>
            <a:pPr algn="r" rtl="1"/>
            <a:r>
              <a:rPr lang="fa-IR" sz="3200" dirty="0">
                <a:latin typeface="IRANYekan" panose="020B0506030804020204" pitchFamily="34" charset="-78"/>
                <a:cs typeface="IRANYekan" panose="020B0506030804020204" pitchFamily="34" charset="-78"/>
              </a:rPr>
              <a:t>لحن </a:t>
            </a:r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محترم</a:t>
            </a:r>
            <a:endParaRPr lang="fa-IR" sz="3200" dirty="0">
              <a:latin typeface="IRANYekan" panose="020B0506030804020204" pitchFamily="34" charset="-78"/>
              <a:cs typeface="IRANYekan" panose="020B0506030804020204" pitchFamily="34" charset="-78"/>
            </a:endParaRPr>
          </a:p>
          <a:p>
            <a:pPr algn="r" rtl="1"/>
            <a:r>
              <a:rPr lang="fa-IR" sz="3200" dirty="0">
                <a:latin typeface="IRANYekan" panose="020B0506030804020204" pitchFamily="34" charset="-78"/>
                <a:cs typeface="IRANYekan" panose="020B0506030804020204" pitchFamily="34" charset="-78"/>
              </a:rPr>
              <a:t>یک فرد فهمیده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2489200"/>
            <a:ext cx="6172200" cy="394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7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8200"/>
            <a:ext cx="12188825" cy="12954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چالش </a:t>
            </a: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ها</a:t>
            </a: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ی</a:t>
            </a: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 نویسندۀ </a:t>
            </a: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دورکار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4162" y="2133599"/>
            <a:ext cx="10360501" cy="4140201"/>
          </a:xfrm>
        </p:spPr>
        <p:txBody>
          <a:bodyPr>
            <a:normAutofit/>
          </a:bodyPr>
          <a:lstStyle/>
          <a:p>
            <a:pPr algn="r" rtl="1"/>
            <a:endParaRPr lang="en-US" sz="3200" dirty="0" smtClean="0">
              <a:latin typeface="IRANYekan" panose="020B0506030804020204" pitchFamily="34" charset="-78"/>
              <a:cs typeface="IRANYekan" panose="020B0506030804020204" pitchFamily="34" charset="-78"/>
            </a:endParaRPr>
          </a:p>
          <a:p>
            <a:pPr algn="r" rtl="1"/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زمان </a:t>
            </a:r>
            <a:r>
              <a:rPr lang="fa-IR" sz="3200" dirty="0">
                <a:latin typeface="IRANYekan" panose="020B0506030804020204" pitchFamily="34" charset="-78"/>
                <a:cs typeface="IRANYekan" panose="020B0506030804020204" pitchFamily="34" charset="-78"/>
              </a:rPr>
              <a:t>تحویل کار</a:t>
            </a:r>
          </a:p>
          <a:p>
            <a:pPr algn="r" rtl="1"/>
            <a:r>
              <a:rPr lang="fa-IR" sz="3200" dirty="0">
                <a:latin typeface="IRANYekan" panose="020B0506030804020204" pitchFamily="34" charset="-78"/>
                <a:cs typeface="IRANYekan" panose="020B0506030804020204" pitchFamily="34" charset="-78"/>
              </a:rPr>
              <a:t>درک </a:t>
            </a:r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و اعتماد متقابل</a:t>
            </a:r>
            <a:endParaRPr lang="fa-IR" sz="3200" dirty="0">
              <a:latin typeface="IRANYekan" panose="020B0506030804020204" pitchFamily="34" charset="-78"/>
              <a:cs typeface="IRANYekan" panose="020B0506030804020204" pitchFamily="34" charset="-78"/>
            </a:endParaRPr>
          </a:p>
          <a:p>
            <a:pPr algn="r" rtl="1"/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پرداخت به موقع</a:t>
            </a:r>
            <a:endParaRPr lang="fa-IR" sz="3200" dirty="0">
              <a:latin typeface="IRANYekan" panose="020B0506030804020204" pitchFamily="34" charset="-78"/>
              <a:cs typeface="IRANYekan" panose="020B0506030804020204" pitchFamily="34" charset="-78"/>
            </a:endParaRPr>
          </a:p>
          <a:p>
            <a:pPr algn="r" rtl="1"/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عدم رضایت کارفرما</a:t>
            </a:r>
            <a:endParaRPr lang="fa-IR" sz="3200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2489200"/>
            <a:ext cx="6501454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61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38200"/>
            <a:ext cx="12188825" cy="12954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عوامل تأثیرگذار روی دستمزد</a:t>
            </a:r>
            <a:endParaRPr lang="en-US" b="1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427412" y="2148147"/>
            <a:ext cx="8153400" cy="4140201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endParaRPr lang="fa-IR" sz="3200" dirty="0" smtClean="0">
              <a:latin typeface="IRANYekan" panose="020B0506030804020204" pitchFamily="34" charset="-78"/>
              <a:cs typeface="IRANYekan" panose="020B0506030804020204" pitchFamily="34" charset="-78"/>
            </a:endParaRPr>
          </a:p>
          <a:p>
            <a:pPr algn="r" rtl="1"/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ساعت های کاری</a:t>
            </a:r>
          </a:p>
          <a:p>
            <a:pPr algn="r" rtl="1"/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سرعت تحویل کار</a:t>
            </a:r>
          </a:p>
          <a:p>
            <a:pPr algn="r" rtl="1"/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آشنایی با موضوع</a:t>
            </a:r>
            <a:endParaRPr lang="fa-IR" sz="3200" dirty="0" smtClean="0">
              <a:latin typeface="IRANYekan" panose="020B0506030804020204" pitchFamily="34" charset="-78"/>
              <a:cs typeface="IRANYekan" panose="020B0506030804020204" pitchFamily="34" charset="-78"/>
            </a:endParaRPr>
          </a:p>
          <a:p>
            <a:pPr algn="r" rtl="1"/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تغذیه از سمت مشتری یا مدیر محتوا</a:t>
            </a:r>
          </a:p>
          <a:p>
            <a:pPr algn="r" rtl="1"/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کیفیت و تجربه</a:t>
            </a:r>
          </a:p>
          <a:p>
            <a:pPr algn="r" rtl="1"/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تخصص در دسته بندی (خارج از ایران)</a:t>
            </a:r>
          </a:p>
          <a:p>
            <a:pPr algn="r" rtl="1"/>
            <a:endParaRPr lang="fa-IR" sz="3200" dirty="0">
              <a:latin typeface="IRANYekan" panose="020B0506030804020204" pitchFamily="34" charset="-78"/>
              <a:cs typeface="IRANYekan" panose="020B0506030804020204" pitchFamily="34" charset="-78"/>
            </a:endParaRPr>
          </a:p>
          <a:p>
            <a:pPr algn="r" rtl="1"/>
            <a:endParaRPr lang="en-US" sz="3200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8840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Radial 16x9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4895.potx" id="{50B211C3-0308-4A23-B662-EA2AE6F4DF70}" vid="{1581190B-70AB-4E5E-B6DA-D42AF0078983}"/>
    </a:ext>
  </a:extLst>
</a:theme>
</file>

<file path=ppt/theme/theme2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radial lines presentation (widescreen)</Template>
  <TotalTime>0</TotalTime>
  <Words>331</Words>
  <Application>Microsoft Office PowerPoint</Application>
  <PresentationFormat>Custom</PresentationFormat>
  <Paragraphs>123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0 Roya</vt:lpstr>
      <vt:lpstr>Arial</vt:lpstr>
      <vt:lpstr>Cambria</vt:lpstr>
      <vt:lpstr>IRANYekan</vt:lpstr>
      <vt:lpstr>Red Radial 16x9</vt:lpstr>
      <vt:lpstr>PowerPoint Presentation</vt:lpstr>
      <vt:lpstr>در پشت پردۀ محتوا</vt:lpstr>
      <vt:lpstr>سئو و محتوا دو هم‌‌سفر</vt:lpstr>
      <vt:lpstr>اولین تجربۀ کاری</vt:lpstr>
      <vt:lpstr>خصوصیات نویسندۀ دورکار</vt:lpstr>
      <vt:lpstr>خصوصیات نویسندۀ دورکار </vt:lpstr>
      <vt:lpstr>نحوۀ برخورد با نویسندۀ دورکار</vt:lpstr>
      <vt:lpstr>چالش های نویسندۀ دورکار</vt:lpstr>
      <vt:lpstr>عوامل تأثیرگذار روی دستمزد</vt:lpstr>
      <vt:lpstr>دستمزد نویسندۀ دورکار در آمریکا</vt:lpstr>
      <vt:lpstr>مزیت های دورکاری در آمریکا</vt:lpstr>
      <vt:lpstr>روش های دریافت دستمزد</vt:lpstr>
      <vt:lpstr>جدول دستمزد در آمریکا</vt:lpstr>
      <vt:lpstr>جدول دستمزد در ایران</vt:lpstr>
      <vt:lpstr>دورکاری در برابر کار ثابت</vt:lpstr>
      <vt:lpstr>آیندۀ شغلی نویسندۀ دورکار</vt:lpstr>
      <vt:lpstr>از توجه شما متشکرم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هنرمند پشت صحنه</dc:title>
  <dc:creator>Sepandar Moeeni</dc:creator>
  <cp:lastModifiedBy>Sepandar Moeeni</cp:lastModifiedBy>
  <cp:revision>31</cp:revision>
  <dcterms:created xsi:type="dcterms:W3CDTF">2019-04-18T19:24:50Z</dcterms:created>
  <dcterms:modified xsi:type="dcterms:W3CDTF">2019-04-22T10:22:46Z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