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7"/>
  </p:notesMasterIdLst>
  <p:sldIdLst>
    <p:sldId id="666" r:id="rId2"/>
    <p:sldId id="664" r:id="rId3"/>
    <p:sldId id="674" r:id="rId4"/>
    <p:sldId id="677" r:id="rId5"/>
    <p:sldId id="676" r:id="rId6"/>
    <p:sldId id="678" r:id="rId7"/>
    <p:sldId id="680" r:id="rId8"/>
    <p:sldId id="682" r:id="rId9"/>
    <p:sldId id="683" r:id="rId10"/>
    <p:sldId id="679" r:id="rId11"/>
    <p:sldId id="684" r:id="rId12"/>
    <p:sldId id="685" r:id="rId13"/>
    <p:sldId id="686" r:id="rId14"/>
    <p:sldId id="687" r:id="rId15"/>
    <p:sldId id="710" r:id="rId16"/>
    <p:sldId id="711" r:id="rId17"/>
    <p:sldId id="712" r:id="rId18"/>
    <p:sldId id="713" r:id="rId19"/>
    <p:sldId id="691" r:id="rId20"/>
    <p:sldId id="693" r:id="rId21"/>
    <p:sldId id="700" r:id="rId22"/>
    <p:sldId id="701" r:id="rId23"/>
    <p:sldId id="692" r:id="rId24"/>
    <p:sldId id="699" r:id="rId25"/>
    <p:sldId id="697" r:id="rId26"/>
    <p:sldId id="698" r:id="rId27"/>
    <p:sldId id="694" r:id="rId28"/>
    <p:sldId id="688" r:id="rId29"/>
    <p:sldId id="689" r:id="rId30"/>
    <p:sldId id="690" r:id="rId31"/>
    <p:sldId id="702" r:id="rId32"/>
    <p:sldId id="704" r:id="rId33"/>
    <p:sldId id="705" r:id="rId34"/>
    <p:sldId id="703" r:id="rId35"/>
    <p:sldId id="695" r:id="rId36"/>
    <p:sldId id="706" r:id="rId37"/>
    <p:sldId id="707" r:id="rId38"/>
    <p:sldId id="708" r:id="rId39"/>
    <p:sldId id="709" r:id="rId40"/>
    <p:sldId id="696" r:id="rId41"/>
    <p:sldId id="714" r:id="rId42"/>
    <p:sldId id="715" r:id="rId43"/>
    <p:sldId id="717" r:id="rId44"/>
    <p:sldId id="718" r:id="rId45"/>
    <p:sldId id="520" r:id="rId46"/>
  </p:sldIdLst>
  <p:sldSz cx="24384000" cy="13716000"/>
  <p:notesSz cx="6858000" cy="9144000"/>
  <p:embeddedFontLst>
    <p:embeddedFont>
      <p:font typeface="Montserrat-Regular" panose="020B0604020202020204" charset="0"/>
      <p:regular r:id="rId48"/>
    </p:embeddedFont>
    <p:embeddedFont>
      <p:font typeface="IRANYekan" panose="020B0506030804020204" pitchFamily="34" charset="-78"/>
      <p:regular r:id="rId49"/>
      <p:bold r:id="rId5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1pPr>
    <a:lvl2pPr marL="0" marR="0" indent="2286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2pPr>
    <a:lvl3pPr marL="0" marR="0" indent="4572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3pPr>
    <a:lvl4pPr marL="0" marR="0" indent="6858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4pPr>
    <a:lvl5pPr marL="0" marR="0" indent="9144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5pPr>
    <a:lvl6pPr marL="0" marR="0" indent="11430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6pPr>
    <a:lvl7pPr marL="0" marR="0" indent="13716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7pPr>
    <a:lvl8pPr marL="0" marR="0" indent="16002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8pPr>
    <a:lvl9pPr marL="0" marR="0" indent="18288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9pPr>
  </p:defaultTextStyle>
  <p:modifyVerifier cryptProviderType="rsaAES" cryptAlgorithmClass="hash" cryptAlgorithmType="typeAny" cryptAlgorithmSid="14" spinCount="100000" saltData="iYgX5HbVzSs1CWzdMUGFCA==" hashData="NexRCfOeAJ+Av4SKcBYbsCue4hOwq37/KowBVgU7zh+1UzjHf/JjjKxDhpKg77RK8N1fVOmELrpYpF3nzUAXvg=="/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che" initials="M" lastIdx="2" clrIdx="0">
    <p:extLst>
      <p:ext uri="{19B8F6BF-5375-455C-9EA6-DF929625EA0E}">
        <p15:presenceInfo xmlns:p15="http://schemas.microsoft.com/office/powerpoint/2012/main" userId="Moorc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94E"/>
    <a:srgbClr val="F5F5F5"/>
    <a:srgbClr val="315064"/>
    <a:srgbClr val="3EC4F9"/>
    <a:srgbClr val="4659DF"/>
    <a:srgbClr val="313559"/>
    <a:srgbClr val="8BAEF5"/>
    <a:srgbClr val="00B050"/>
    <a:srgbClr val="5D42DC"/>
    <a:srgbClr val="473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833"/>
  </p:normalViewPr>
  <p:slideViewPr>
    <p:cSldViewPr snapToGrid="0" snapToObjects="1">
      <p:cViewPr varScale="1">
        <p:scale>
          <a:sx n="44" d="100"/>
          <a:sy n="44" d="100"/>
        </p:scale>
        <p:origin x="528" y="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3" name="Shape 5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12356" y="1278356"/>
            <a:ext cx="11159288" cy="11159288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3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s about u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738528" y="8889753"/>
            <a:ext cx="2906943" cy="2906945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057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one_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406367" y="8503278"/>
            <a:ext cx="4000501" cy="82153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89361" y="9529471"/>
            <a:ext cx="2819081" cy="4186529"/>
          </a:xfrm>
          <a:custGeom>
            <a:avLst/>
            <a:gdLst>
              <a:gd name="connsiteX0" fmla="*/ 0 w 2817405"/>
              <a:gd name="connsiteY0" fmla="*/ 0 h 4186529"/>
              <a:gd name="connsiteX1" fmla="*/ 2817405 w 2817405"/>
              <a:gd name="connsiteY1" fmla="*/ 0 h 4186529"/>
              <a:gd name="connsiteX2" fmla="*/ 2817405 w 2817405"/>
              <a:gd name="connsiteY2" fmla="*/ 4186529 h 4186529"/>
              <a:gd name="connsiteX3" fmla="*/ 0 w 2817405"/>
              <a:gd name="connsiteY3" fmla="*/ 4186529 h 4186529"/>
              <a:gd name="connsiteX4" fmla="*/ 0 w 2817405"/>
              <a:gd name="connsiteY4" fmla="*/ 0 h 4186529"/>
              <a:gd name="connsiteX0" fmla="*/ 0 w 2817405"/>
              <a:gd name="connsiteY0" fmla="*/ 0 h 4186529"/>
              <a:gd name="connsiteX1" fmla="*/ 2776182 w 2817405"/>
              <a:gd name="connsiteY1" fmla="*/ 0 h 4186529"/>
              <a:gd name="connsiteX2" fmla="*/ 2817405 w 2817405"/>
              <a:gd name="connsiteY2" fmla="*/ 4186529 h 4186529"/>
              <a:gd name="connsiteX3" fmla="*/ 0 w 2817405"/>
              <a:gd name="connsiteY3" fmla="*/ 4186529 h 4186529"/>
              <a:gd name="connsiteX4" fmla="*/ 0 w 2817405"/>
              <a:gd name="connsiteY4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7405 w 2817405"/>
              <a:gd name="connsiteY2" fmla="*/ 4186529 h 4186529"/>
              <a:gd name="connsiteX3" fmla="*/ 0 w 2817405"/>
              <a:gd name="connsiteY3" fmla="*/ 4186529 h 4186529"/>
              <a:gd name="connsiteX4" fmla="*/ 0 w 2817405"/>
              <a:gd name="connsiteY4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0655 w 2817405"/>
              <a:gd name="connsiteY2" fmla="*/ 558909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0655 w 2817405"/>
              <a:gd name="connsiteY2" fmla="*/ 558909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0655 w 2817405"/>
              <a:gd name="connsiteY2" fmla="*/ 555162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06907 w 2817405"/>
              <a:gd name="connsiteY2" fmla="*/ 416503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06907 w 2817405"/>
              <a:gd name="connsiteY2" fmla="*/ 416503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081" h="4186529">
                <a:moveTo>
                  <a:pt x="0" y="0"/>
                </a:moveTo>
                <a:lnTo>
                  <a:pt x="2787425" y="0"/>
                </a:lnTo>
                <a:cubicBezTo>
                  <a:pt x="2787672" y="153824"/>
                  <a:pt x="2769183" y="408832"/>
                  <a:pt x="2818150" y="420250"/>
                </a:cubicBezTo>
                <a:cubicBezTo>
                  <a:pt x="2821649" y="1676925"/>
                  <a:pt x="2813906" y="2929854"/>
                  <a:pt x="2817405" y="4186529"/>
                </a:cubicBezTo>
                <a:lnTo>
                  <a:pt x="0" y="4186529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Shape 470"/>
          <p:cNvSpPr>
            <a:spLocks noGrp="1"/>
          </p:cNvSpPr>
          <p:nvPr>
            <p:ph type="title"/>
          </p:nvPr>
        </p:nvSpPr>
        <p:spPr>
          <a:xfrm>
            <a:off x="4827157" y="1461921"/>
            <a:ext cx="14729686" cy="144637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471" name="Shape 471"/>
          <p:cNvSpPr>
            <a:spLocks noGrp="1"/>
          </p:cNvSpPr>
          <p:nvPr>
            <p:ph type="body" sz="quarter" idx="1" hasCustomPrompt="1"/>
          </p:nvPr>
        </p:nvSpPr>
        <p:spPr>
          <a:xfrm>
            <a:off x="4827157" y="3136900"/>
            <a:ext cx="14729686" cy="1803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</a:lvl1pPr>
            <a:lvl2pPr marL="0" indent="228600" algn="ctr">
              <a:lnSpc>
                <a:spcPct val="150000"/>
              </a:lnSpc>
              <a:spcBef>
                <a:spcPts val="0"/>
              </a:spcBef>
              <a:buSzTx/>
              <a:buNone/>
            </a:lvl2pPr>
            <a:lvl3pPr marL="0" indent="457200" algn="ctr">
              <a:lnSpc>
                <a:spcPct val="150000"/>
              </a:lnSpc>
              <a:spcBef>
                <a:spcPts val="0"/>
              </a:spcBef>
              <a:buSzTx/>
              <a:buNone/>
            </a:lvl3pPr>
            <a:lvl4pPr marL="0" indent="685800" algn="ctr">
              <a:lnSpc>
                <a:spcPct val="150000"/>
              </a:lnSpc>
              <a:spcBef>
                <a:spcPts val="0"/>
              </a:spcBef>
              <a:buSzTx/>
              <a:buNone/>
            </a:lvl4pPr>
            <a:lvl5pPr marL="0" indent="914400" algn="ctr">
              <a:lnSpc>
                <a:spcPct val="150000"/>
              </a:lnSpc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</a:t>
            </a:r>
            <a:r>
              <a:rPr dirty="0" smtClean="0"/>
              <a:t>Three</a:t>
            </a:r>
            <a:endParaRPr dirty="0"/>
          </a:p>
        </p:txBody>
      </p:sp>
      <p:pic>
        <p:nvPicPr>
          <p:cNvPr id="9" name="Phone_4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9480829" y="6420631"/>
            <a:ext cx="4597401" cy="944109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87002" y="7576864"/>
            <a:ext cx="3985053" cy="6139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hone_3.png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3802584" y="7306137"/>
            <a:ext cx="4597401" cy="944109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108758" y="8456404"/>
            <a:ext cx="3986438" cy="52595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125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/>
          </p:cNvSpPr>
          <p:nvPr>
            <p:ph type="title"/>
          </p:nvPr>
        </p:nvSpPr>
        <p:spPr>
          <a:xfrm>
            <a:off x="4827157" y="9720096"/>
            <a:ext cx="14729686" cy="144637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51" name="Shape 451"/>
          <p:cNvSpPr>
            <a:spLocks noGrp="1"/>
          </p:cNvSpPr>
          <p:nvPr>
            <p:ph type="body" sz="quarter" idx="1" hasCustomPrompt="1"/>
          </p:nvPr>
        </p:nvSpPr>
        <p:spPr>
          <a:xfrm>
            <a:off x="4827157" y="11395075"/>
            <a:ext cx="14729686" cy="5641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</a:lvl1pPr>
            <a:lvl2pPr marL="0" indent="228600" algn="ctr">
              <a:lnSpc>
                <a:spcPct val="150000"/>
              </a:lnSpc>
              <a:spcBef>
                <a:spcPts val="0"/>
              </a:spcBef>
              <a:buSzTx/>
              <a:buNone/>
            </a:lvl2pPr>
            <a:lvl3pPr marL="0" indent="457200" algn="ctr">
              <a:lnSpc>
                <a:spcPct val="150000"/>
              </a:lnSpc>
              <a:spcBef>
                <a:spcPts val="0"/>
              </a:spcBef>
              <a:buSzTx/>
              <a:buNone/>
            </a:lvl3pPr>
            <a:lvl4pPr marL="0" indent="685800" algn="ctr">
              <a:lnSpc>
                <a:spcPct val="150000"/>
              </a:lnSpc>
              <a:spcBef>
                <a:spcPts val="0"/>
              </a:spcBef>
              <a:buSzTx/>
              <a:buNone/>
            </a:lvl4pPr>
            <a:lvl5pPr marL="0" indent="914400" algn="ctr">
              <a:lnSpc>
                <a:spcPct val="150000"/>
              </a:lnSpc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</a:t>
            </a:r>
            <a:r>
              <a:rPr dirty="0" smtClean="0"/>
              <a:t>One</a:t>
            </a:r>
            <a:endParaRPr dirty="0"/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9" name="Tablet_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4659498" y="2696709"/>
            <a:ext cx="3898901" cy="543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Notebook_2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648450" y="1790454"/>
            <a:ext cx="11087100" cy="639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hone_4.png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7238001" y="4333700"/>
            <a:ext cx="1968501" cy="404245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523"/>
          <p:cNvSpPr>
            <a:spLocks noGrp="1"/>
          </p:cNvSpPr>
          <p:nvPr>
            <p:ph type="pic" sz="quarter" idx="13"/>
          </p:nvPr>
        </p:nvSpPr>
        <p:spPr>
          <a:xfrm>
            <a:off x="8027232" y="2269456"/>
            <a:ext cx="8336011" cy="5209433"/>
          </a:xfrm>
          <a:custGeom>
            <a:avLst/>
            <a:gdLst>
              <a:gd name="connsiteX0" fmla="*/ 0 w 8327268"/>
              <a:gd name="connsiteY0" fmla="*/ 0 h 5209433"/>
              <a:gd name="connsiteX1" fmla="*/ 8327268 w 8327268"/>
              <a:gd name="connsiteY1" fmla="*/ 0 h 5209433"/>
              <a:gd name="connsiteX2" fmla="*/ 8327268 w 8327268"/>
              <a:gd name="connsiteY2" fmla="*/ 5209433 h 5209433"/>
              <a:gd name="connsiteX3" fmla="*/ 0 w 8327268"/>
              <a:gd name="connsiteY3" fmla="*/ 5209433 h 5209433"/>
              <a:gd name="connsiteX4" fmla="*/ 0 w 8327268"/>
              <a:gd name="connsiteY4" fmla="*/ 0 h 5209433"/>
              <a:gd name="connsiteX0" fmla="*/ 0 w 8327268"/>
              <a:gd name="connsiteY0" fmla="*/ 0 h 5209433"/>
              <a:gd name="connsiteX1" fmla="*/ 8327268 w 8327268"/>
              <a:gd name="connsiteY1" fmla="*/ 0 h 5209433"/>
              <a:gd name="connsiteX2" fmla="*/ 8327268 w 8327268"/>
              <a:gd name="connsiteY2" fmla="*/ 5209433 h 5209433"/>
              <a:gd name="connsiteX3" fmla="*/ 1154242 w 8327268"/>
              <a:gd name="connsiteY3" fmla="*/ 5209433 h 5209433"/>
              <a:gd name="connsiteX4" fmla="*/ 0 w 8327268"/>
              <a:gd name="connsiteY4" fmla="*/ 0 h 5209433"/>
              <a:gd name="connsiteX0" fmla="*/ 0 w 8327268"/>
              <a:gd name="connsiteY0" fmla="*/ 0 h 5209433"/>
              <a:gd name="connsiteX1" fmla="*/ 8327268 w 8327268"/>
              <a:gd name="connsiteY1" fmla="*/ 0 h 5209433"/>
              <a:gd name="connsiteX2" fmla="*/ 8327268 w 8327268"/>
              <a:gd name="connsiteY2" fmla="*/ 5209433 h 5209433"/>
              <a:gd name="connsiteX3" fmla="*/ 1154242 w 8327268"/>
              <a:gd name="connsiteY3" fmla="*/ 5209433 h 5209433"/>
              <a:gd name="connsiteX4" fmla="*/ 1152994 w 8327268"/>
              <a:gd name="connsiteY4" fmla="*/ 3224439 h 5209433"/>
              <a:gd name="connsiteX5" fmla="*/ 0 w 8327268"/>
              <a:gd name="connsiteY5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0 w 8336011"/>
              <a:gd name="connsiteY5" fmla="*/ 2062701 h 5209433"/>
              <a:gd name="connsiteX6" fmla="*/ 8743 w 8336011"/>
              <a:gd name="connsiteY6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2266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2266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2266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09268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09268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56806 w 8336011"/>
              <a:gd name="connsiteY5" fmla="*/ 2115167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56806 w 8336011"/>
              <a:gd name="connsiteY5" fmla="*/ 2115167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56806 w 8336011"/>
              <a:gd name="connsiteY5" fmla="*/ 2115167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6011" h="5209433">
                <a:moveTo>
                  <a:pt x="8743" y="0"/>
                </a:moveTo>
                <a:lnTo>
                  <a:pt x="8336011" y="0"/>
                </a:lnTo>
                <a:lnTo>
                  <a:pt x="8336011" y="5209433"/>
                </a:lnTo>
                <a:lnTo>
                  <a:pt x="1162985" y="5209433"/>
                </a:lnTo>
                <a:cubicBezTo>
                  <a:pt x="1140084" y="4505296"/>
                  <a:pt x="1177143" y="3891101"/>
                  <a:pt x="1161737" y="3224439"/>
                </a:cubicBezTo>
                <a:cubicBezTo>
                  <a:pt x="1099070" y="2826151"/>
                  <a:pt x="1272914" y="2383740"/>
                  <a:pt x="1056806" y="2115167"/>
                </a:cubicBezTo>
                <a:cubicBezTo>
                  <a:pt x="750757" y="2041465"/>
                  <a:pt x="347065" y="2060460"/>
                  <a:pt x="0" y="2062701"/>
                </a:cubicBezTo>
                <a:cubicBezTo>
                  <a:pt x="2914" y="1375134"/>
                  <a:pt x="5829" y="687567"/>
                  <a:pt x="8743" y="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" name="Shape 523"/>
          <p:cNvSpPr>
            <a:spLocks noGrp="1"/>
          </p:cNvSpPr>
          <p:nvPr>
            <p:ph type="pic" sz="quarter" idx="14"/>
          </p:nvPr>
        </p:nvSpPr>
        <p:spPr>
          <a:xfrm>
            <a:off x="16720255" y="3158584"/>
            <a:ext cx="1426719" cy="41724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75490" y="4831405"/>
            <a:ext cx="1694081" cy="30220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371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2752197" y="1899501"/>
            <a:ext cx="9916705" cy="9916704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8588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113134" y="13081000"/>
            <a:ext cx="2145031" cy="2628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5000">
                <a:solidFill>
                  <a:srgbClr val="F0F2F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700" r:id="rId3"/>
    <p:sldLayoutId id="2147483702" r:id="rId4"/>
    <p:sldLayoutId id="2147483701" r:id="rId5"/>
    <p:sldLayoutId id="2147483697" r:id="rId6"/>
  </p:sldLayoutIdLst>
  <p:transition spd="med"/>
  <p:hf hdr="0" ftr="0" dt="0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9pPr>
    </p:titleStyle>
    <p:bodyStyle>
      <a:lvl1pPr marL="29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1pPr>
      <a:lvl2pPr marL="928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2pPr>
      <a:lvl3pPr marL="156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3pPr>
      <a:lvl4pPr marL="2198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4pPr>
      <a:lvl5pPr marL="283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5pPr>
      <a:lvl6pPr marL="3468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6pPr>
      <a:lvl7pPr marL="4103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7pPr>
      <a:lvl8pPr marL="4738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8pPr>
      <a:lvl9pPr marL="5373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image" Target="../media/image53.png"/><Relationship Id="rId9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54.png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0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رفتار کاربران،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تنوع محتوا را محدود می‌کند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قطار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74" y="3676650"/>
            <a:ext cx="1374431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رفتار کاربران،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تنوع محتوا را محدود می‌کند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قطار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3"/>
          <a:stretch/>
        </p:blipFill>
        <p:spPr>
          <a:xfrm>
            <a:off x="5136816" y="4612487"/>
            <a:ext cx="13840156" cy="78266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7902" y="3216853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Online Shopping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77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رفتار کاربران،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تنوع محتوا را محدود می‌کند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قطار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2"/>
          <a:stretch/>
        </p:blipFill>
        <p:spPr>
          <a:xfrm>
            <a:off x="5193239" y="4612487"/>
            <a:ext cx="13647125" cy="8398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7902" y="3216853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Offline Shopping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12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هدف کاربران، </a:t>
            </a:r>
            <a:r>
              <a:rPr lang="fa-IR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دسته‌بندی محتوا را مشخص می‌کند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هواپیما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74" y="3696174"/>
            <a:ext cx="13744315" cy="358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هدف کاربران،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دسته‌بندی محتوا را مشخص می‌کند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هواپیما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b="3256"/>
          <a:stretch/>
        </p:blipFill>
        <p:spPr>
          <a:xfrm>
            <a:off x="5842524" y="4383125"/>
            <a:ext cx="12485161" cy="84715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7902" y="3080145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News &amp; Knowledge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28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هدف کاربران،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دسته‌بندی محتوا را مشخص می‌کند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هواپیما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14" y="4217191"/>
            <a:ext cx="11104960" cy="9353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7902" y="3080145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Shop, Article, Video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81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واکنش</a:t>
            </a: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sz="3200" b="1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کاربران،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می‌تواند بر معیارهای دیگر برتری یابد؟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کندو</a:t>
            </a:r>
            <a:endParaRPr lang="fa-IR" sz="3200" dirty="0" smtClean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74" y="4674830"/>
            <a:ext cx="13744315" cy="2675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7902" y="3333749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تست 1: این عبارت را جستجو کرده و بر روی سایت کندو کلیک کنید!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32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جستجوی</a:t>
            </a: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sz="3200" b="1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کاربران،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می‌تواند پیشنهادات گوگل را تغییر دهد؟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رویداد کندو</a:t>
            </a:r>
            <a:endParaRPr lang="fa-IR" sz="3200" dirty="0" smtClean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37" y="4674830"/>
            <a:ext cx="11587248" cy="8766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7902" y="3333749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تست 2: عبارت رویداد کندو را در گوگل جستجو کنید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65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24" y="2918152"/>
            <a:ext cx="18959673" cy="80515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7902" y="1295399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وضعیت فعلی از نظر رتبه و تعداد جستجوی عبارت "کندو"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68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0452" y="7794833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چطور با الگوریتم‌های جدید گوگل همراه شویم؟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4940" y="6112281"/>
            <a:ext cx="965411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60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استراتژی‌های موفق</a:t>
            </a:r>
            <a:endParaRPr lang="fa-IR" sz="60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05374" y="9420225"/>
            <a:ext cx="14573250" cy="1390650"/>
            <a:chOff x="4695532" y="9420225"/>
            <a:chExt cx="14573250" cy="1390650"/>
          </a:xfrm>
        </p:grpSpPr>
        <p:sp>
          <p:nvSpPr>
            <p:cNvPr id="4" name="Rounded Rectangle 3"/>
            <p:cNvSpPr/>
            <p:nvPr/>
          </p:nvSpPr>
          <p:spPr>
            <a:xfrm>
              <a:off x="4695532" y="9420225"/>
              <a:ext cx="14573250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23149" y="9476562"/>
              <a:ext cx="12918015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1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FFFFFF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الگوریتم جدید گوگل، </a:t>
              </a:r>
              <a:r>
                <a:rPr lang="fa-IR" sz="3200" b="1" dirty="0" smtClean="0">
                  <a:solidFill>
                    <a:srgbClr val="FFFFFF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احترام به کاربر </a:t>
              </a:r>
              <a:r>
                <a:rPr lang="fa-IR" sz="3200" dirty="0" smtClean="0">
                  <a:solidFill>
                    <a:srgbClr val="FFFFFF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را در اولویت قرار می‌دهد</a:t>
              </a:r>
              <a:endParaRPr lang="fa-IR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2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7573" y="9002057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چطور ماهیت محتوا رتبه بندی نتایج را زیر و رو میکند؟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87573" y="7183542"/>
            <a:ext cx="1084309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6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رمزگشایی از الگوریتم جدید گوگل</a:t>
            </a:r>
            <a:endParaRPr lang="fa-IR" sz="60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59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4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79780" y="11178382"/>
            <a:ext cx="1285845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گوگل به دنبال تنوع محتوا و ارائه ماهیت جدید در نتایج جستجو است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40" y="0"/>
            <a:ext cx="14904509" cy="111783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81949" y="9548265"/>
            <a:ext cx="965411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60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متفاوت باشید</a:t>
            </a:r>
            <a:endParaRPr lang="fa-IR" sz="60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977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4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متفاوت باشید،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ماهیتی ارائه دهید که کم رقابت است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خرید بک لینک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39" y="3600450"/>
            <a:ext cx="13771177" cy="9391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2100" y="5769060"/>
            <a:ext cx="13365690" cy="2727240"/>
          </a:xfrm>
          <a:prstGeom prst="rect">
            <a:avLst/>
          </a:prstGeom>
          <a:solidFill>
            <a:srgbClr val="00B050">
              <a:alpha val="20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13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4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بهترین باشید،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شبیه به نمونه‌های موفق نباشید</a:t>
            </a:r>
            <a:r>
              <a:rPr lang="fa-IR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طراحی سایت شبیه 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3" b="775"/>
          <a:stretch/>
        </p:blipFill>
        <p:spPr>
          <a:xfrm>
            <a:off x="5193240" y="3333749"/>
            <a:ext cx="13783732" cy="8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60401" y="4403933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ماهیت صفحه باید متناسب با هدف کاربر از جستجو باشد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4890" y="2797581"/>
            <a:ext cx="965411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60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هدف کاربر را درک کنید</a:t>
            </a:r>
            <a:endParaRPr lang="fa-IR" sz="60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86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ماهیت محتوا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براساس هدف کاربر انتخاب می‌شود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بلیط قطار تهران شیراز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39" y="3600450"/>
            <a:ext cx="13730499" cy="89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7"/>
          <a:stretch/>
        </p:blipFill>
        <p:spPr>
          <a:xfrm>
            <a:off x="5560405" y="2461846"/>
            <a:ext cx="13173915" cy="923631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577266" y="9919309"/>
            <a:ext cx="3905250" cy="0"/>
          </a:xfrm>
          <a:prstGeom prst="straightConnector1">
            <a:avLst/>
          </a:prstGeom>
          <a:noFill/>
          <a:ln w="142875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/>
          <p:cNvSpPr txBox="1"/>
          <p:nvPr/>
        </p:nvSpPr>
        <p:spPr>
          <a:xfrm>
            <a:off x="5810247" y="920849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هدف کاربر از جستجوی این عبارت مطالعه مقاله نیست!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098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87" y="1987275"/>
            <a:ext cx="18349663" cy="98504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25514" y="6054810"/>
            <a:ext cx="9193427" cy="832999"/>
          </a:xfrm>
          <a:prstGeom prst="rect">
            <a:avLst/>
          </a:prstGeom>
          <a:solidFill>
            <a:srgbClr val="FA694E">
              <a:alpha val="30196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09007" y="9395253"/>
            <a:ext cx="6841524" cy="832999"/>
          </a:xfrm>
          <a:prstGeom prst="rect">
            <a:avLst/>
          </a:prstGeom>
          <a:solidFill>
            <a:srgbClr val="FA694E">
              <a:alpha val="30196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458" y="561108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حتی اگر مطالعه هدف‌ش باشد این محتوا پاسخ‌گوی نیازش نیست!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4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68" y="-1"/>
            <a:ext cx="16354479" cy="12265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7460" y="9274342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به جای پراکنده گویی، نقاط قوت خود را بشناسید و تقویت کنید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1947" y="7599013"/>
            <a:ext cx="965411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60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متخصص باشید</a:t>
            </a:r>
            <a:endParaRPr lang="fa-IR" sz="60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17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متخصص باشید، </a:t>
            </a:r>
            <a:r>
              <a:rPr lang="fa-IR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نقاط قوت خود را بشناسید و تقویت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کنید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زومیت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5" t="34242"/>
          <a:stretch/>
        </p:blipFill>
        <p:spPr>
          <a:xfrm>
            <a:off x="5193239" y="3600450"/>
            <a:ext cx="13783733" cy="62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متخصص باشید، </a:t>
            </a:r>
            <a:r>
              <a:rPr lang="fa-IR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نقاط قوت خود را بشناسید و تقویت کنید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دیجیاتو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39" y="3664828"/>
            <a:ext cx="13783733" cy="61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63561" y="10677698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آنچه از سئو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می‌دانیم</a:t>
            </a:r>
            <a:r>
              <a:rPr lang="fa-IR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،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آنچه در عمل از آن استفاده می‌کنیم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0250" y="8780666"/>
            <a:ext cx="1254971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60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مفهوم سئو در طول زمان تغییر می‌کند</a:t>
            </a:r>
            <a:endParaRPr lang="fa-IR" sz="60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متخصص باشید، </a:t>
            </a:r>
            <a:r>
              <a:rPr lang="fa-IR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نقاط قوت خود را بشناسید و تقویت کنید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وبسیما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39" y="3664828"/>
            <a:ext cx="13760610" cy="78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54964" y="4315211"/>
            <a:ext cx="1233058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جایگاه شما در عبارات طولانی به ندرت با آپدیت‌های جدید تغییر می‌کند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42454" y="2361222"/>
            <a:ext cx="1084309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60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کلمات طولانی را دست کم نگیرید</a:t>
            </a:r>
            <a:endParaRPr lang="fa-IR" sz="60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4964" y="5350460"/>
            <a:ext cx="1233058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75 درصد از آمار بازدید شما کلمات کلیدی طولانی باشد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60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50" y="1993498"/>
            <a:ext cx="18349188" cy="10981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0282" y="7067545"/>
            <a:ext cx="10725664" cy="1211482"/>
          </a:xfrm>
          <a:prstGeom prst="rect">
            <a:avLst/>
          </a:prstGeom>
          <a:solidFill>
            <a:srgbClr val="FA694E">
              <a:alpha val="30196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458" y="561108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آمار جستجوی کلمات معیار مناسبی برای هدف گذاری نیست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785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08" y="2283353"/>
            <a:ext cx="18349188" cy="7810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30858" y="3371845"/>
            <a:ext cx="4187396" cy="990605"/>
          </a:xfrm>
          <a:prstGeom prst="rect">
            <a:avLst/>
          </a:prstGeom>
          <a:solidFill>
            <a:srgbClr val="00B050">
              <a:alpha val="30196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458" y="561108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کلمات طولانی </a:t>
            </a:r>
            <a:r>
              <a:rPr lang="fa-IR" sz="3200" b="1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بیشتر</a:t>
            </a: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 از آنچه تصور می‌کنید، جستجو می‌شوند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11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7" y="2174789"/>
            <a:ext cx="19748340" cy="9915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5458" y="561108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آنچه در عمل اتفاق می‌افتد هیجان انگیز است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63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18" y="815167"/>
            <a:ext cx="16344375" cy="12258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9881" y="2839441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به جای تمرکز بر محصول، به مشتری فکر کنید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4368" y="1247640"/>
            <a:ext cx="965411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60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پاسخگو باشید</a:t>
            </a:r>
            <a:endParaRPr lang="fa-IR" sz="60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15" y="1500941"/>
            <a:ext cx="16136543" cy="5471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50" y="2948908"/>
            <a:ext cx="3359213" cy="29384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661218" y="7228441"/>
            <a:ext cx="13498666" cy="1087477"/>
            <a:chOff x="4912958" y="6423880"/>
            <a:chExt cx="13498666" cy="1087477"/>
          </a:xfrm>
        </p:grpSpPr>
        <p:sp>
          <p:nvSpPr>
            <p:cNvPr id="9" name="TextBox 8"/>
            <p:cNvSpPr txBox="1"/>
            <p:nvPr/>
          </p:nvSpPr>
          <p:spPr>
            <a:xfrm>
              <a:off x="4912958" y="642388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تعطیلات آخر هفته رو یک سفر خارجی برم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8283" y="6659373"/>
              <a:ext cx="743341" cy="74334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661218" y="8362716"/>
            <a:ext cx="13508390" cy="1087477"/>
            <a:chOff x="4912957" y="7525260"/>
            <a:chExt cx="13508390" cy="1087477"/>
          </a:xfrm>
        </p:grpSpPr>
        <p:sp>
          <p:nvSpPr>
            <p:cNvPr id="10" name="TextBox 9"/>
            <p:cNvSpPr txBox="1"/>
            <p:nvPr/>
          </p:nvSpPr>
          <p:spPr>
            <a:xfrm>
              <a:off x="4912957" y="752526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بهترین مکان برای سفر خارجی در تابستان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006" y="7792578"/>
              <a:ext cx="743341" cy="74334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43" y="3871176"/>
            <a:ext cx="992527" cy="99252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661219" y="9496991"/>
            <a:ext cx="13508390" cy="1087477"/>
            <a:chOff x="4912957" y="7525260"/>
            <a:chExt cx="13508390" cy="1087477"/>
          </a:xfrm>
        </p:grpSpPr>
        <p:sp>
          <p:nvSpPr>
            <p:cNvPr id="23" name="TextBox 22"/>
            <p:cNvSpPr txBox="1"/>
            <p:nvPr/>
          </p:nvSpPr>
          <p:spPr>
            <a:xfrm>
              <a:off x="4912957" y="752526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راهنمای سفر به استانبول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006" y="7792578"/>
              <a:ext cx="743341" cy="74334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661218" y="10631267"/>
            <a:ext cx="13508390" cy="1087477"/>
            <a:chOff x="4912957" y="7525260"/>
            <a:chExt cx="13508390" cy="1087477"/>
          </a:xfrm>
        </p:grpSpPr>
        <p:sp>
          <p:nvSpPr>
            <p:cNvPr id="26" name="TextBox 25"/>
            <p:cNvSpPr txBox="1"/>
            <p:nvPr/>
          </p:nvSpPr>
          <p:spPr>
            <a:xfrm>
              <a:off x="4912957" y="752526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تور </a:t>
              </a:r>
              <a:r>
                <a:rPr lang="en-US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All inclusive</a:t>
              </a: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 چه امکاناتی دارد؟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006" y="7792578"/>
              <a:ext cx="743341" cy="743341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295" y="3871176"/>
            <a:ext cx="992527" cy="9925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047" y="3871176"/>
            <a:ext cx="992527" cy="9925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491" y="3871176"/>
            <a:ext cx="992527" cy="99252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65458" y="561109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ThinkwithGoogle: </a:t>
            </a:r>
            <a:r>
              <a:rPr lang="en-US" sz="3200" b="1" dirty="0" smtClean="0">
                <a:solidFill>
                  <a:srgbClr val="4659D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How intent is redefining the marketing funnel</a:t>
            </a:r>
            <a:endParaRPr lang="fa-IR" sz="3200" dirty="0">
              <a:solidFill>
                <a:srgbClr val="4659D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7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15" y="1500941"/>
            <a:ext cx="16136543" cy="5471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50" y="2948908"/>
            <a:ext cx="3359213" cy="29384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661218" y="7228441"/>
            <a:ext cx="13498666" cy="1087477"/>
            <a:chOff x="4912958" y="6423880"/>
            <a:chExt cx="13498666" cy="1087477"/>
          </a:xfrm>
        </p:grpSpPr>
        <p:sp>
          <p:nvSpPr>
            <p:cNvPr id="9" name="TextBox 8"/>
            <p:cNvSpPr txBox="1"/>
            <p:nvPr/>
          </p:nvSpPr>
          <p:spPr>
            <a:xfrm>
              <a:off x="4912958" y="642388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fa-IR" sz="3200" dirty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خرید بلیط هواپیما تهران استانبول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8283" y="6659373"/>
              <a:ext cx="743341" cy="74334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661218" y="8362716"/>
            <a:ext cx="13508390" cy="1087477"/>
            <a:chOff x="4912957" y="7525260"/>
            <a:chExt cx="13508390" cy="1087477"/>
          </a:xfrm>
        </p:grpSpPr>
        <p:sp>
          <p:nvSpPr>
            <p:cNvPr id="10" name="TextBox 9"/>
            <p:cNvSpPr txBox="1"/>
            <p:nvPr/>
          </p:nvSpPr>
          <p:spPr>
            <a:xfrm>
              <a:off x="4912957" y="752526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رزرو هتل در استانبول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006" y="7792578"/>
              <a:ext cx="743341" cy="74334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43" y="3871176"/>
            <a:ext cx="992527" cy="99252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661219" y="9496991"/>
            <a:ext cx="13508390" cy="1087477"/>
            <a:chOff x="4912957" y="7525260"/>
            <a:chExt cx="13508390" cy="1087477"/>
          </a:xfrm>
        </p:grpSpPr>
        <p:sp>
          <p:nvSpPr>
            <p:cNvPr id="23" name="TextBox 22"/>
            <p:cNvSpPr txBox="1"/>
            <p:nvPr/>
          </p:nvSpPr>
          <p:spPr>
            <a:xfrm>
              <a:off x="4912957" y="752526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تور سه روزه استانبول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006" y="7792578"/>
              <a:ext cx="743341" cy="74334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661218" y="10631267"/>
            <a:ext cx="13508390" cy="1087477"/>
            <a:chOff x="4912957" y="7525260"/>
            <a:chExt cx="13508390" cy="1087477"/>
          </a:xfrm>
        </p:grpSpPr>
        <p:sp>
          <p:nvSpPr>
            <p:cNvPr id="26" name="TextBox 25"/>
            <p:cNvSpPr txBox="1"/>
            <p:nvPr/>
          </p:nvSpPr>
          <p:spPr>
            <a:xfrm>
              <a:off x="4912957" y="752526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رضایت مشتریان از شرکت </a:t>
              </a:r>
              <a:r>
                <a:rPr lang="en-US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X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006" y="7792578"/>
              <a:ext cx="743341" cy="743341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295" y="3871176"/>
            <a:ext cx="992527" cy="9925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047" y="3871176"/>
            <a:ext cx="992527" cy="9925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491" y="3871176"/>
            <a:ext cx="992527" cy="99252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65458" y="561109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ThinkwithGoogle: </a:t>
            </a:r>
            <a:r>
              <a:rPr lang="en-US" sz="3200" b="1" dirty="0">
                <a:solidFill>
                  <a:srgbClr val="4659D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How intent is redefining the marketing funnel</a:t>
            </a:r>
            <a:endParaRPr lang="fa-IR" sz="3200" dirty="0">
              <a:solidFill>
                <a:srgbClr val="4659D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87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15" y="1500941"/>
            <a:ext cx="16136543" cy="5471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50" y="2948908"/>
            <a:ext cx="3359213" cy="29384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661218" y="7228441"/>
            <a:ext cx="13498666" cy="1087477"/>
            <a:chOff x="4912958" y="6423880"/>
            <a:chExt cx="13498666" cy="1087477"/>
          </a:xfrm>
        </p:grpSpPr>
        <p:sp>
          <p:nvSpPr>
            <p:cNvPr id="9" name="TextBox 8"/>
            <p:cNvSpPr txBox="1"/>
            <p:nvPr/>
          </p:nvSpPr>
          <p:spPr>
            <a:xfrm>
              <a:off x="4912958" y="642388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خرید آنلاین تور از شرکت </a:t>
              </a:r>
              <a:r>
                <a:rPr lang="en-US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X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8283" y="6659373"/>
              <a:ext cx="743341" cy="74334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661218" y="8362716"/>
            <a:ext cx="13508390" cy="1087477"/>
            <a:chOff x="4912957" y="7525260"/>
            <a:chExt cx="13508390" cy="1087477"/>
          </a:xfrm>
        </p:grpSpPr>
        <p:sp>
          <p:nvSpPr>
            <p:cNvPr id="10" name="TextBox 9"/>
            <p:cNvSpPr txBox="1"/>
            <p:nvPr/>
          </p:nvSpPr>
          <p:spPr>
            <a:xfrm>
              <a:off x="4912957" y="752526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چند ساعت قبل از پرواز خارجی در فرودگاه باشیم؟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006" y="7792578"/>
              <a:ext cx="743341" cy="74334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43" y="3871176"/>
            <a:ext cx="992527" cy="99252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661219" y="9496991"/>
            <a:ext cx="13508390" cy="1087477"/>
            <a:chOff x="4912957" y="7525260"/>
            <a:chExt cx="13508390" cy="1087477"/>
          </a:xfrm>
        </p:grpSpPr>
        <p:sp>
          <p:nvSpPr>
            <p:cNvPr id="23" name="TextBox 22"/>
            <p:cNvSpPr txBox="1"/>
            <p:nvPr/>
          </p:nvSpPr>
          <p:spPr>
            <a:xfrm>
              <a:off x="4912957" y="752526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حداکثر بار مجاز در پرواز خارجی ماهان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006" y="7792578"/>
              <a:ext cx="743341" cy="74334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661218" y="10631267"/>
            <a:ext cx="13508390" cy="1087477"/>
            <a:chOff x="4912957" y="7525260"/>
            <a:chExt cx="13508390" cy="1087477"/>
          </a:xfrm>
        </p:grpSpPr>
        <p:sp>
          <p:nvSpPr>
            <p:cNvPr id="26" name="TextBox 25"/>
            <p:cNvSpPr txBox="1"/>
            <p:nvPr/>
          </p:nvSpPr>
          <p:spPr>
            <a:xfrm>
              <a:off x="4912957" y="752526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عوارض خروج از کشور هوایی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006" y="7792578"/>
              <a:ext cx="743341" cy="743341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295" y="3871176"/>
            <a:ext cx="992527" cy="9925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047" y="3871176"/>
            <a:ext cx="992527" cy="9925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491" y="3871176"/>
            <a:ext cx="992527" cy="99252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65458" y="561109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ThinkwithGoogle: </a:t>
            </a:r>
            <a:r>
              <a:rPr lang="en-US" sz="3200" b="1" dirty="0">
                <a:solidFill>
                  <a:srgbClr val="4659D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How intent is redefining the marketing funnel</a:t>
            </a:r>
            <a:endParaRPr lang="fa-IR" sz="3200" dirty="0">
              <a:solidFill>
                <a:srgbClr val="4659D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74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15" y="1500941"/>
            <a:ext cx="16136543" cy="5471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50" y="2948908"/>
            <a:ext cx="3359213" cy="29384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661218" y="7228441"/>
            <a:ext cx="13498666" cy="1087477"/>
            <a:chOff x="4912958" y="6423880"/>
            <a:chExt cx="13498666" cy="1087477"/>
          </a:xfrm>
        </p:grpSpPr>
        <p:sp>
          <p:nvSpPr>
            <p:cNvPr id="9" name="TextBox 8"/>
            <p:cNvSpPr txBox="1"/>
            <p:nvPr/>
          </p:nvSpPr>
          <p:spPr>
            <a:xfrm>
              <a:off x="4912958" y="642388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تصاویر و موقعیت هتل </a:t>
              </a:r>
              <a:r>
                <a:rPr lang="en-US" sz="3200" dirty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Y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8283" y="6659373"/>
              <a:ext cx="743341" cy="74334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661218" y="8362716"/>
            <a:ext cx="13508390" cy="1087477"/>
            <a:chOff x="4912957" y="7525260"/>
            <a:chExt cx="13508390" cy="1087477"/>
          </a:xfrm>
        </p:grpSpPr>
        <p:sp>
          <p:nvSpPr>
            <p:cNvPr id="10" name="TextBox 9"/>
            <p:cNvSpPr txBox="1"/>
            <p:nvPr/>
          </p:nvSpPr>
          <p:spPr>
            <a:xfrm>
              <a:off x="4912957" y="752526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مراکز خرید استانبول برای خرید عمده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006" y="7792578"/>
              <a:ext cx="743341" cy="74334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43" y="3871176"/>
            <a:ext cx="992527" cy="99252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661219" y="9496991"/>
            <a:ext cx="13508390" cy="1087477"/>
            <a:chOff x="4912957" y="7525260"/>
            <a:chExt cx="13508390" cy="1087477"/>
          </a:xfrm>
        </p:grpSpPr>
        <p:sp>
          <p:nvSpPr>
            <p:cNvPr id="23" name="TextBox 22"/>
            <p:cNvSpPr txBox="1"/>
            <p:nvPr/>
          </p:nvSpPr>
          <p:spPr>
            <a:xfrm>
              <a:off x="4912957" y="752526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بهترین رستوران‌های ایرانی استانبول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006" y="7792578"/>
              <a:ext cx="743341" cy="74334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661218" y="10631267"/>
            <a:ext cx="13508390" cy="1087477"/>
            <a:chOff x="4912957" y="7525260"/>
            <a:chExt cx="13508390" cy="1087477"/>
          </a:xfrm>
        </p:grpSpPr>
        <p:sp>
          <p:nvSpPr>
            <p:cNvPr id="26" name="TextBox 25"/>
            <p:cNvSpPr txBox="1"/>
            <p:nvPr/>
          </p:nvSpPr>
          <p:spPr>
            <a:xfrm>
              <a:off x="4912957" y="7525260"/>
              <a:ext cx="12549719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313559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اشتراک گذاری تصاویر و تجربه سفر در شبکه‌های اجتماعی</a:t>
              </a:r>
              <a:endParaRPr lang="fa-IR" sz="3200" dirty="0">
                <a:solidFill>
                  <a:srgbClr val="313559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006" y="7792578"/>
              <a:ext cx="743341" cy="743341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295" y="3871176"/>
            <a:ext cx="992527" cy="9925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047" y="3871176"/>
            <a:ext cx="992527" cy="9925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491" y="3871176"/>
            <a:ext cx="992527" cy="99252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65458" y="561109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ThinkwithGoogle: </a:t>
            </a:r>
            <a:r>
              <a:rPr lang="en-US" sz="3200" b="1" dirty="0">
                <a:solidFill>
                  <a:srgbClr val="4659D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How intent is redefining the marketing funnel</a:t>
            </a:r>
            <a:endParaRPr lang="fa-IR" sz="3200" dirty="0">
              <a:solidFill>
                <a:srgbClr val="4659D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006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0452" y="7794833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از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عبارتی که </a:t>
            </a:r>
            <a:r>
              <a:rPr lang="fa-IR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جستجو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کرده </a:t>
            </a:r>
            <a:r>
              <a:rPr lang="fa-IR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مهمتر است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4940" y="6112281"/>
            <a:ext cx="965411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60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هدف کاربر از جستجو</a:t>
            </a:r>
            <a:endParaRPr lang="fa-IR" sz="60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05374" y="9420225"/>
            <a:ext cx="14573250" cy="1390650"/>
            <a:chOff x="4695532" y="9420225"/>
            <a:chExt cx="14573250" cy="1390650"/>
          </a:xfrm>
        </p:grpSpPr>
        <p:sp>
          <p:nvSpPr>
            <p:cNvPr id="4" name="Rounded Rectangle 3"/>
            <p:cNvSpPr/>
            <p:nvPr/>
          </p:nvSpPr>
          <p:spPr>
            <a:xfrm>
              <a:off x="4695532" y="9420225"/>
              <a:ext cx="14573250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23149" y="9476562"/>
              <a:ext cx="12918015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1">
                <a:lnSpc>
                  <a:spcPct val="200000"/>
                </a:lnSpc>
              </a:pPr>
              <a:r>
                <a:rPr lang="fa-IR" sz="3200" dirty="0" smtClean="0">
                  <a:solidFill>
                    <a:srgbClr val="FFFFFF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اگر محتوا پادشاه است، توجه به هدف کاربر راه رسیدن به پادشاهی است</a:t>
              </a:r>
              <a:endParaRPr lang="fa-IR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3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21" y="1260020"/>
            <a:ext cx="10849479" cy="10849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44200" y="6736110"/>
            <a:ext cx="1218412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315064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افت رتبه با آپدیت‌های جدید</a:t>
            </a:r>
            <a:r>
              <a:rPr lang="fa-IR" sz="3200" dirty="0">
                <a:solidFill>
                  <a:srgbClr val="315064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،</a:t>
            </a:r>
            <a:r>
              <a:rPr lang="fa-IR" sz="3200" dirty="0" smtClean="0">
                <a:solidFill>
                  <a:srgbClr val="315064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sz="3200" b="1" dirty="0" smtClean="0">
                <a:solidFill>
                  <a:srgbClr val="315064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فرصتی برای بازنگری </a:t>
            </a:r>
            <a:r>
              <a:rPr lang="fa-IR" sz="3200" dirty="0" smtClean="0">
                <a:solidFill>
                  <a:srgbClr val="315064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در همه چیز است</a:t>
            </a:r>
            <a:endParaRPr lang="fa-IR" sz="3200" dirty="0">
              <a:solidFill>
                <a:srgbClr val="315064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74203" y="4968114"/>
            <a:ext cx="965411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6000" dirty="0" smtClean="0">
                <a:solidFill>
                  <a:srgbClr val="315064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واقع‌بین باشید</a:t>
            </a:r>
            <a:endParaRPr lang="fa-IR" sz="6000" dirty="0">
              <a:solidFill>
                <a:srgbClr val="315064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67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5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59722" y="1152118"/>
            <a:ext cx="1311757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dirty="0" smtClean="0">
                <a:solidFill>
                  <a:srgbClr val="F5F5F5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یک اشتباه کوچک در ورود محتوا، می‌تواند نتایج منفی بسیاری داشته باشد</a:t>
            </a:r>
            <a:endParaRPr lang="fa-IR" sz="3200" dirty="0">
              <a:solidFill>
                <a:srgbClr val="F5F5F5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47" y="2641964"/>
            <a:ext cx="21549123" cy="94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5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5766" y="869907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en-US" sz="3200" b="1" dirty="0" smtClean="0">
                <a:solidFill>
                  <a:srgbClr val="F5F5F5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Canonical Tag</a:t>
            </a:r>
            <a:r>
              <a:rPr lang="fa-IR" sz="3200" b="1" dirty="0" smtClean="0">
                <a:solidFill>
                  <a:srgbClr val="F5F5F5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، </a:t>
            </a:r>
            <a:r>
              <a:rPr lang="fa-IR" sz="3200" dirty="0" smtClean="0">
                <a:solidFill>
                  <a:srgbClr val="F5F5F5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راه حلی ساده برای جلوگیری از تولید صفحات تکراری</a:t>
            </a:r>
            <a:endParaRPr lang="fa-IR" sz="3200" dirty="0">
              <a:solidFill>
                <a:srgbClr val="F5F5F5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08758" y="2220392"/>
            <a:ext cx="13783733" cy="1390650"/>
            <a:chOff x="4191000" y="2108596"/>
            <a:chExt cx="13783733" cy="1390650"/>
          </a:xfrm>
        </p:grpSpPr>
        <p:sp>
          <p:nvSpPr>
            <p:cNvPr id="6" name="Rounded Rectangle 5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965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928009" y="2314906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site:https://www.gsm.ir/ inurl:/MOTOROLA/MOTOROLA/</a:t>
            </a:r>
            <a:endParaRPr lang="fa-IR" sz="3200" dirty="0" smtClean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58" y="4157624"/>
            <a:ext cx="13773291" cy="81105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70807" y="5494425"/>
            <a:ext cx="3586597" cy="609600"/>
          </a:xfrm>
          <a:prstGeom prst="rect">
            <a:avLst/>
          </a:prstGeom>
          <a:solidFill>
            <a:srgbClr val="FA694E">
              <a:alpha val="3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56258" y="8189121"/>
            <a:ext cx="3586597" cy="609600"/>
          </a:xfrm>
          <a:prstGeom prst="rect">
            <a:avLst/>
          </a:prstGeom>
          <a:solidFill>
            <a:srgbClr val="FA694E">
              <a:alpha val="3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56258" y="10504875"/>
            <a:ext cx="3586597" cy="609600"/>
          </a:xfrm>
          <a:prstGeom prst="rect">
            <a:avLst/>
          </a:prstGeom>
          <a:solidFill>
            <a:srgbClr val="FA694E">
              <a:alpha val="3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32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5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5766" y="869907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b="1" dirty="0" smtClean="0">
                <a:solidFill>
                  <a:srgbClr val="F5F5F5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تنها از یک صفحه سایت 13 نسخه متفاوت ایندکس شده است</a:t>
            </a:r>
            <a:endParaRPr lang="fa-IR" sz="3200" dirty="0">
              <a:solidFill>
                <a:srgbClr val="F5F5F5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08758" y="2220392"/>
            <a:ext cx="13783733" cy="1390650"/>
            <a:chOff x="4191000" y="2108596"/>
            <a:chExt cx="13783733" cy="1390650"/>
          </a:xfrm>
        </p:grpSpPr>
        <p:sp>
          <p:nvSpPr>
            <p:cNvPr id="6" name="Rounded Rectangle 5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965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928009" y="2314906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200" dirty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site:https://www.gsm.ir/techRevs/show/35546/</a:t>
            </a:r>
            <a:endParaRPr lang="fa-IR" sz="3200" dirty="0" smtClean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99" y="3874050"/>
            <a:ext cx="13676291" cy="86603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48262" y="4838700"/>
            <a:ext cx="1824738" cy="609600"/>
          </a:xfrm>
          <a:prstGeom prst="rect">
            <a:avLst/>
          </a:prstGeom>
          <a:solidFill>
            <a:srgbClr val="FA694E">
              <a:alpha val="3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48262" y="5803350"/>
            <a:ext cx="472188" cy="609600"/>
          </a:xfrm>
          <a:prstGeom prst="rect">
            <a:avLst/>
          </a:prstGeom>
          <a:solidFill>
            <a:srgbClr val="FA694E">
              <a:alpha val="3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05762" y="7155900"/>
            <a:ext cx="4510788" cy="609600"/>
          </a:xfrm>
          <a:prstGeom prst="rect">
            <a:avLst/>
          </a:prstGeom>
          <a:solidFill>
            <a:srgbClr val="FA694E">
              <a:alpha val="3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48262" y="9694800"/>
            <a:ext cx="3577338" cy="609600"/>
          </a:xfrm>
          <a:prstGeom prst="rect">
            <a:avLst/>
          </a:prstGeom>
          <a:solidFill>
            <a:srgbClr val="FA694E">
              <a:alpha val="3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61962" y="10723500"/>
            <a:ext cx="10549638" cy="973200"/>
          </a:xfrm>
          <a:prstGeom prst="rect">
            <a:avLst/>
          </a:prstGeom>
          <a:solidFill>
            <a:srgbClr val="FA694E">
              <a:alpha val="3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83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63561" y="10677698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مشتاق شنیدن نظرات و پاسخ‌گویی به سوالات شما هستم</a:t>
            </a:r>
            <a:endParaRPr lang="fa-IR" sz="3200" dirty="0" smtClean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0250" y="8780666"/>
            <a:ext cx="1254971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60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پرسش و پاسخ</a:t>
            </a:r>
            <a:endParaRPr lang="fa-IR" sz="60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2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" y="0"/>
            <a:ext cx="24372096" cy="137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7"/>
          <a:stretch/>
        </p:blipFill>
        <p:spPr>
          <a:xfrm>
            <a:off x="5246579" y="3560489"/>
            <a:ext cx="13677051" cy="70884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زمان انجام جستجو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، بر نتایج تاثیر گذار است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بهترین مکان برای سفر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48498" y="3662597"/>
            <a:ext cx="1447800" cy="762001"/>
          </a:xfrm>
          <a:prstGeom prst="rect">
            <a:avLst/>
          </a:prstGeom>
          <a:solidFill>
            <a:srgbClr val="4353FF">
              <a:alpha val="3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67798" y="6245510"/>
            <a:ext cx="2495550" cy="762001"/>
          </a:xfrm>
          <a:prstGeom prst="rect">
            <a:avLst/>
          </a:prstGeom>
          <a:solidFill>
            <a:srgbClr val="4353FF">
              <a:alpha val="3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24648" y="8472217"/>
            <a:ext cx="2343150" cy="762001"/>
          </a:xfrm>
          <a:prstGeom prst="rect">
            <a:avLst/>
          </a:prstGeom>
          <a:solidFill>
            <a:srgbClr val="4353FF">
              <a:alpha val="3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88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برای عبارت‌های عمومی،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تنوع محتوا بهترین راهکار گوگل است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لباس مجلسی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0" b="9451"/>
          <a:stretch/>
        </p:blipFill>
        <p:spPr>
          <a:xfrm>
            <a:off x="5296202" y="4519834"/>
            <a:ext cx="13680770" cy="81065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17902" y="3216853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Image Gallery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65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برای عبارت‌های عمومی،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تنوع محتوا بهترین راهکار گوگل است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لباس مجلسی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3"/>
          <a:stretch/>
        </p:blipFill>
        <p:spPr>
          <a:xfrm>
            <a:off x="5734048" y="4441037"/>
            <a:ext cx="12533573" cy="82303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17902" y="3216853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Local Business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12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برای عبارت‌های عمومی،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تنوع محتوا بهترین راهکار گوگل است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لباس مجلسی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62" y="4552951"/>
            <a:ext cx="13800310" cy="79005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17902" y="3216853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Content (Article, Tag, Category)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20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10247" y="377111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برای عبارت‌های عمومی، </a:t>
            </a: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تنوع محتوا بهترین راهکار گوگل است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93239" y="1727596"/>
            <a:ext cx="13783733" cy="1390650"/>
            <a:chOff x="4191000" y="2108596"/>
            <a:chExt cx="13783733" cy="1390650"/>
          </a:xfrm>
        </p:grpSpPr>
        <p:sp>
          <p:nvSpPr>
            <p:cNvPr id="2" name="Rounded Rectangle 1"/>
            <p:cNvSpPr/>
            <p:nvPr/>
          </p:nvSpPr>
          <p:spPr>
            <a:xfrm>
              <a:off x="4191000" y="2108596"/>
              <a:ext cx="13783733" cy="1390650"/>
            </a:xfrm>
            <a:prstGeom prst="roundRect">
              <a:avLst/>
            </a:prstGeom>
            <a:solidFill>
              <a:srgbClr val="000000">
                <a:alpha val="34902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5053" y="2324099"/>
              <a:ext cx="1160498" cy="95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571214" y="1777165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لباس مجلسی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39" y="4713627"/>
            <a:ext cx="13800310" cy="4797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17902" y="3216853"/>
            <a:ext cx="125497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Online Shopping (Product, Listing)</a:t>
            </a:r>
            <a:endParaRPr lang="fa-IR" sz="3200" dirty="0">
              <a:solidFill>
                <a:srgbClr val="FFFFFF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5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ustom 1">
      <a:dk1>
        <a:srgbClr val="515252"/>
      </a:dk1>
      <a:lt1>
        <a:srgbClr val="523C0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949AA2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PT Serif"/>
        <a:ea typeface="PT Serif"/>
        <a:cs typeface="PT Seri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PT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PT Serif"/>
        <a:ea typeface="PT Serif"/>
        <a:cs typeface="PT Seri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PT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21533</TotalTime>
  <Words>704</Words>
  <Application>Microsoft Office PowerPoint</Application>
  <PresentationFormat>Custom</PresentationFormat>
  <Paragraphs>104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Helvetica Light</vt:lpstr>
      <vt:lpstr>Montserrat-Regular</vt:lpstr>
      <vt:lpstr>IRANYekan</vt:lpstr>
      <vt:lpstr>Helvetica Neue</vt:lpstr>
      <vt:lpstr>PT Serif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Amin Esmaeili</Manager>
  <Company>Websima.com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Cando 1</dc:title>
  <dc:subject>Calculate Price of Reportage ads</dc:subject>
  <dc:creator>Amin Esmaeili</dc:creator>
  <cp:keywords>SEO, Websima</cp:keywords>
  <cp:lastModifiedBy>Moorche</cp:lastModifiedBy>
  <cp:revision>712</cp:revision>
  <cp:lastPrinted>2018-02-10T12:59:38Z</cp:lastPrinted>
  <dcterms:modified xsi:type="dcterms:W3CDTF">2019-07-07T09:43:41Z</dcterms:modified>
  <cp:contentStatus/>
</cp:coreProperties>
</file>