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7" r:id="rId3"/>
    <p:sldId id="257" r:id="rId4"/>
    <p:sldId id="288" r:id="rId5"/>
    <p:sldId id="280" r:id="rId6"/>
    <p:sldId id="304" r:id="rId7"/>
    <p:sldId id="281" r:id="rId8"/>
    <p:sldId id="303" r:id="rId9"/>
    <p:sldId id="279" r:id="rId10"/>
    <p:sldId id="285" r:id="rId11"/>
    <p:sldId id="284" r:id="rId12"/>
    <p:sldId id="282" r:id="rId13"/>
    <p:sldId id="283" r:id="rId14"/>
    <p:sldId id="286" r:id="rId15"/>
    <p:sldId id="293" r:id="rId16"/>
    <p:sldId id="294" r:id="rId17"/>
    <p:sldId id="295" r:id="rId18"/>
    <p:sldId id="297" r:id="rId19"/>
    <p:sldId id="296" r:id="rId20"/>
    <p:sldId id="298" r:id="rId21"/>
    <p:sldId id="300" r:id="rId22"/>
    <p:sldId id="301" r:id="rId23"/>
    <p:sldId id="307" r:id="rId24"/>
    <p:sldId id="290" r:id="rId25"/>
    <p:sldId id="299" r:id="rId26"/>
    <p:sldId id="289" r:id="rId27"/>
    <p:sldId id="292" r:id="rId28"/>
    <p:sldId id="291" r:id="rId29"/>
    <p:sldId id="308" r:id="rId30"/>
    <p:sldId id="306" r:id="rId31"/>
    <p:sldId id="305" r:id="rId32"/>
    <p:sldId id="302" r:id="rId33"/>
    <p:sldId id="2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A34A-3524-4BFB-9421-412D0E5BBDCB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A8760-DBF7-4236-A0B3-D024E9E0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2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7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CC81-3012-4D37-AE30-9D6E39FE3B68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C7BF-73EB-4FB5-AFA1-CC291298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3346"/>
          </a:xfrm>
        </p:spPr>
        <p:txBody>
          <a:bodyPr/>
          <a:lstStyle/>
          <a:p>
            <a:pPr rtl="1"/>
            <a:r>
              <a:rPr lang="fa-IR" dirty="0" smtClean="0">
                <a:cs typeface="IRAN Sans" panose="020B0400000000000000" pitchFamily="34" charset="-78"/>
              </a:rPr>
              <a:t>اهمیت تعامل و همکاری</a:t>
            </a:r>
            <a:br>
              <a:rPr lang="fa-IR" dirty="0" smtClean="0">
                <a:cs typeface="IRAN Sans" panose="020B0400000000000000" pitchFamily="34" charset="-78"/>
              </a:rPr>
            </a:br>
            <a:r>
              <a:rPr lang="fa-IR" dirty="0" smtClean="0">
                <a:cs typeface="IRAN Sans" panose="020B0400000000000000" pitchFamily="34" charset="-78"/>
              </a:rPr>
              <a:t>بین کارفرما و تیم سئو</a:t>
            </a:r>
            <a:endParaRPr lang="en-US" dirty="0">
              <a:cs typeface="IRAN Sans" panose="020B0400000000000000" pitchFamily="34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4147"/>
            <a:ext cx="9144000" cy="1655762"/>
          </a:xfrm>
        </p:spPr>
        <p:txBody>
          <a:bodyPr/>
          <a:lstStyle/>
          <a:p>
            <a:endParaRPr lang="en-US" dirty="0" smtClean="0">
              <a:cs typeface="IRAN Sans" panose="020B0400000000000000" pitchFamily="34" charset="-78"/>
            </a:endParaRPr>
          </a:p>
          <a:p>
            <a:r>
              <a:rPr lang="fa-IR" dirty="0" smtClean="0">
                <a:cs typeface="IRAN Sans" panose="020B0400000000000000" pitchFamily="34" charset="-78"/>
              </a:rPr>
              <a:t>رضا شیرازی مفرد</a:t>
            </a:r>
          </a:p>
          <a:p>
            <a:r>
              <a:rPr lang="en-US" dirty="0" smtClean="0">
                <a:cs typeface="IRAN Sans" panose="020B0400000000000000" pitchFamily="34" charset="-78"/>
              </a:rPr>
              <a:t>www.rezashirazi.com</a:t>
            </a:r>
            <a:endParaRPr lang="en-US" dirty="0">
              <a:cs typeface="IRAN Sans" panose="020B0400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58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هر دو حق دارند!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14726"/>
              </p:ext>
            </p:extLst>
          </p:nvPr>
        </p:nvGraphicFramePr>
        <p:xfrm>
          <a:off x="2535816" y="1856943"/>
          <a:ext cx="6562989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r:id="rId4" imgW="8202960" imgH="5790240" progId="">
                  <p:embed/>
                </p:oleObj>
              </mc:Choice>
              <mc:Fallback>
                <p:oleObj r:id="rId4" imgW="8202960" imgH="579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5816" y="1856943"/>
                        <a:ext cx="6562989" cy="463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7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IRAN Sans" panose="020B0400000000000000" pitchFamily="34" charset="-78"/>
              </a:rPr>
              <a:t>شرکت کردن مدیران شرکت‌ها در</a:t>
            </a:r>
            <a:r>
              <a:rPr lang="fa-IR" sz="4000" dirty="0" smtClean="0">
                <a:cs typeface="IRAN Sans" panose="020B0400000000000000" pitchFamily="34" charset="-78"/>
              </a:rPr>
              <a:t>دوره‌های آموزشی سئو</a:t>
            </a:r>
            <a:endParaRPr lang="en-US" sz="4000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808241"/>
            <a:ext cx="6068291" cy="358881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اتفاق خوب: درک متقابل و شناخت فرآیندها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تفکر اشتباه یک مدیر: خودم سئو را انجام می دهم!</a:t>
            </a:r>
          </a:p>
        </p:txBody>
      </p:sp>
    </p:spTree>
    <p:extLst>
      <p:ext uri="{BB962C8B-B14F-4D97-AF65-F5344CB8AC3E}">
        <p14:creationId xmlns:p14="http://schemas.microsoft.com/office/powerpoint/2010/main" val="1501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en-US" dirty="0" smtClean="0">
                <a:cs typeface="IRAN Sans" panose="020B0400000000000000" pitchFamily="34" charset="-78"/>
              </a:rPr>
              <a:t> </a:t>
            </a:r>
            <a:r>
              <a:rPr lang="fa-IR" dirty="0" smtClean="0">
                <a:cs typeface="IRAN Sans" panose="020B0400000000000000" pitchFamily="34" charset="-78"/>
              </a:rPr>
              <a:t>اهمیت تعامل و تفاهم فکری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بلوغ فکری و سازمانی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گوش کردن و تعامل کردن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تفاهم داشتن در مورد اهداف و </a:t>
            </a:r>
            <a:r>
              <a:rPr lang="en-US" dirty="0" smtClean="0">
                <a:cs typeface="IRAN Sans" panose="020B0400000000000000" pitchFamily="34" charset="-78"/>
              </a:rPr>
              <a:t>KPI</a:t>
            </a:r>
            <a:r>
              <a:rPr lang="fa-IR" dirty="0" smtClean="0">
                <a:cs typeface="IRAN Sans" panose="020B0400000000000000" pitchFamily="34" charset="-78"/>
              </a:rPr>
              <a:t> ها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4" y="1825625"/>
            <a:ext cx="4770782" cy="47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به زور نمی‌شود به کسی کمک کرد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16636"/>
              </p:ext>
            </p:extLst>
          </p:nvPr>
        </p:nvGraphicFramePr>
        <p:xfrm>
          <a:off x="374071" y="1690688"/>
          <a:ext cx="11194473" cy="46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r:id="rId4" imgW="6085440" imgH="4199760" progId="">
                  <p:embed/>
                </p:oleObj>
              </mc:Choice>
              <mc:Fallback>
                <p:oleObj r:id="rId4" imgW="6085440" imgH="4199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071" y="1690688"/>
                        <a:ext cx="11194473" cy="469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5749635"/>
            <a:ext cx="6227618" cy="427327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solidFill>
                  <a:schemeClr val="bg1"/>
                </a:solidFill>
                <a:cs typeface="IRAN Sans" panose="020B0400000000000000" pitchFamily="34" charset="-78"/>
              </a:rPr>
              <a:t>با افرادی همکاری کنید که با هم تفاهم دارید</a:t>
            </a:r>
          </a:p>
        </p:txBody>
      </p:sp>
    </p:spTree>
    <p:extLst>
      <p:ext uri="{BB962C8B-B14F-4D97-AF65-F5344CB8AC3E}">
        <p14:creationId xmlns:p14="http://schemas.microsoft.com/office/powerpoint/2010/main" val="18695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فرمول رضایت مشتری!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701634"/>
            <a:ext cx="10515600" cy="11222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800" dirty="0" smtClean="0">
                <a:cs typeface="IRAN Sans" panose="020B0400000000000000" pitchFamily="34" charset="-78"/>
              </a:rPr>
              <a:t>رضایت کارفرما = کیفیت خدمات / توقع مشتری</a:t>
            </a:r>
            <a:endParaRPr lang="fa-IR" sz="4800" dirty="0" smtClean="0">
              <a:cs typeface="IRAN Sans" panose="020B0400000000000000" pitchFamily="34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7331"/>
              </p:ext>
            </p:extLst>
          </p:nvPr>
        </p:nvGraphicFramePr>
        <p:xfrm>
          <a:off x="3703807" y="3823854"/>
          <a:ext cx="4784385" cy="279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r:id="rId4" imgW="10450440" imgH="6095160" progId="">
                  <p:embed/>
                </p:oleObj>
              </mc:Choice>
              <mc:Fallback>
                <p:oleObj r:id="rId4" imgW="10450440" imgH="6095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3807" y="3823854"/>
                        <a:ext cx="4784385" cy="2790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5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توقع کارفرما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064325"/>
            <a:ext cx="10515600" cy="11222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000" dirty="0" smtClean="0">
                <a:cs typeface="IRAN Sans" panose="020B0400000000000000" pitchFamily="34" charset="-78"/>
              </a:rPr>
              <a:t>چرا همه زنگ میزنن و سوال می‌پرسن اما کسی خرید </a:t>
            </a:r>
            <a:r>
              <a:rPr lang="fa-IR" sz="3600" dirty="0" smtClean="0">
                <a:cs typeface="IRAN Sans" panose="020B0400000000000000" pitchFamily="34" charset="-78"/>
              </a:rPr>
              <a:t>نمی‌کنه</a:t>
            </a:r>
            <a:r>
              <a:rPr lang="fa-IR" sz="4000" dirty="0" smtClean="0">
                <a:cs typeface="IRAN Sans" panose="020B0400000000000000" pitchFamily="34" charset="-78"/>
              </a:rPr>
              <a:t>؟!</a:t>
            </a:r>
            <a:endParaRPr lang="fa-IR" sz="4000" dirty="0" smtClean="0">
              <a:cs typeface="IRAN Sans" panose="020B0400000000000000" pitchFamily="34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85" y="3186545"/>
            <a:ext cx="2691679" cy="30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توقع کارفرما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064325"/>
            <a:ext cx="10515600" cy="11222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800" dirty="0" smtClean="0">
                <a:cs typeface="IRAN Sans" panose="020B0400000000000000" pitchFamily="34" charset="-78"/>
              </a:rPr>
              <a:t>می‌خوام کل صفحه اول گوگل فقط من را نشان بده!</a:t>
            </a:r>
            <a:endParaRPr lang="fa-IR" sz="4800" dirty="0" smtClean="0">
              <a:cs typeface="IRAN Sans" panose="020B0400000000000000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429" y="3052762"/>
            <a:ext cx="4391585" cy="362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توقع کارفرما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064325"/>
            <a:ext cx="10515600" cy="2479966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800" dirty="0" smtClean="0">
                <a:cs typeface="IRAN Sans" panose="020B0400000000000000" pitchFamily="34" charset="-78"/>
              </a:rPr>
              <a:t>بعد از قرار گرفتن در رتبه 1 گوگل:</a:t>
            </a:r>
            <a:br>
              <a:rPr lang="fa-IR" sz="4800" dirty="0" smtClean="0">
                <a:cs typeface="IRAN Sans" panose="020B0400000000000000" pitchFamily="34" charset="-78"/>
              </a:rPr>
            </a:br>
            <a:r>
              <a:rPr lang="fa-IR" sz="4800" dirty="0" smtClean="0">
                <a:cs typeface="IRAN Sans" panose="020B0400000000000000" pitchFamily="34" charset="-78"/>
              </a:rPr>
              <a:t/>
            </a:r>
            <a:br>
              <a:rPr lang="fa-IR" sz="4800" dirty="0" smtClean="0">
                <a:cs typeface="IRAN Sans" panose="020B0400000000000000" pitchFamily="34" charset="-78"/>
              </a:rPr>
            </a:br>
            <a:r>
              <a:rPr lang="fa-IR" sz="4800" dirty="0" smtClean="0">
                <a:cs typeface="IRAN Sans" panose="020B0400000000000000" pitchFamily="34" charset="-78"/>
              </a:rPr>
              <a:t>نمی‌شه لینک 1 و 2 من باشم؟!</a:t>
            </a:r>
            <a:endParaRPr lang="fa-IR" sz="4800" dirty="0" smtClean="0">
              <a:cs typeface="IRAN Sans" panose="020B0400000000000000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37" y="4384964"/>
            <a:ext cx="20669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مشکل کارشناسان سئو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064325"/>
            <a:ext cx="10515600" cy="99753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IRAN Sans" panose="020B0400000000000000" pitchFamily="34" charset="-78"/>
              </a:rPr>
              <a:t>اولویت‌های کسب و کارها را نمی شناسند</a:t>
            </a:r>
            <a:endParaRPr lang="fa-IR" sz="4800" dirty="0" smtClean="0">
              <a:cs typeface="IRAN Sans" panose="020B0400000000000000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451953"/>
            <a:ext cx="7406553" cy="30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مشکل کارشناسان سئو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064325"/>
            <a:ext cx="10515600" cy="1405806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IRAN Sans" panose="020B0400000000000000" pitchFamily="34" charset="-78"/>
              </a:rPr>
              <a:t>به جای تمرکز روی اهداف کسب و کار بر روی افزایش ورودی تمرکز می کنند!</a:t>
            </a:r>
            <a:endParaRPr lang="fa-IR" sz="4800" dirty="0" smtClean="0">
              <a:cs typeface="IRAN Sans" panose="020B0400000000000000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22" y="3470131"/>
            <a:ext cx="5765223" cy="31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معرفی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1" y="1690688"/>
            <a:ext cx="7093527" cy="4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مشکل کارشناسان سئو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4909" y="2064325"/>
            <a:ext cx="10868891" cy="134389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IRAN Sans" panose="020B0400000000000000" pitchFamily="34" charset="-78"/>
              </a:rPr>
              <a:t>کارفرما کلمات کلیدی نادرست را ارائه می دهد،</a:t>
            </a:r>
            <a:br>
              <a:rPr lang="fa-IR" sz="4800" dirty="0" smtClean="0">
                <a:cs typeface="IRAN Sans" panose="020B0400000000000000" pitchFamily="34" charset="-78"/>
              </a:rPr>
            </a:br>
            <a:r>
              <a:rPr lang="fa-IR" sz="4800" dirty="0" smtClean="0">
                <a:cs typeface="IRAN Sans" panose="020B0400000000000000" pitchFamily="34" charset="-78"/>
              </a:rPr>
              <a:t>به او مشاوره مناسبی نمی دهند.</a:t>
            </a:r>
            <a:endParaRPr lang="fa-IR" sz="4800" dirty="0" smtClean="0">
              <a:cs typeface="IRAN Sans" panose="020B0400000000000000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083" y="3493579"/>
            <a:ext cx="5984817" cy="32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مشکل کارشناسان سئو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2618" y="2064325"/>
            <a:ext cx="10841182" cy="144087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IRAN Sans" panose="020B0400000000000000" pitchFamily="34" charset="-78"/>
              </a:rPr>
              <a:t>تمرکز خود را بر روی راضی کردن کارفرما می‌گذارند، نه انجام دادن کاری که درست است! </a:t>
            </a:r>
            <a:endParaRPr lang="fa-IR" sz="4800" dirty="0" smtClean="0">
              <a:cs typeface="IRAN Sans" panose="020B0400000000000000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196" y="3505200"/>
            <a:ext cx="4772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مشکل کارشناسان سئو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6364" y="2064325"/>
            <a:ext cx="11007436" cy="2479966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IRAN Sans" panose="020B0400000000000000" pitchFamily="34" charset="-78"/>
              </a:rPr>
              <a:t>برای اینکه درکوتاه مدت پروژه را تمام کنند، تمرکز خود را بر روی ایجاد بک لینک می گذارند، نه درست کردن مشکلات داخلی سایت و ایجاد ارزش. (سئو باید در خدمت اهداف کسب و کار باشد)</a:t>
            </a:r>
            <a:endParaRPr lang="fa-IR" sz="4800" dirty="0" smtClean="0">
              <a:cs typeface="IRAN Sans" panose="020B0400000000000000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4544291"/>
            <a:ext cx="5056909" cy="20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مشکل کارشناسان سئو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6364" y="2064325"/>
            <a:ext cx="11007436" cy="151014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IRAN Sans" panose="020B0400000000000000" pitchFamily="34" charset="-78"/>
              </a:rPr>
              <a:t>برای اینکه قرارداد امضا کنند، به کارفرما وعده و وعیدهای نادرست می‌دهند.</a:t>
            </a:r>
            <a:endParaRPr lang="fa-IR" sz="4800" dirty="0" smtClean="0">
              <a:cs typeface="IRAN Sans" panose="020B0400000000000000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" y="3333901"/>
            <a:ext cx="2479964" cy="33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شرایط کارفرما و کارشناس سئو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2466109"/>
            <a:ext cx="3851564" cy="16071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cs typeface="IRAN Sans" panose="020B0400000000000000" pitchFamily="34" charset="-78"/>
              </a:rPr>
              <a:t>اعتماد دارد</a:t>
            </a:r>
            <a:br>
              <a:rPr lang="fa-IR" sz="3200" dirty="0" smtClean="0">
                <a:cs typeface="IRAN Sans" panose="020B0400000000000000" pitchFamily="34" charset="-78"/>
              </a:rPr>
            </a:br>
            <a:r>
              <a:rPr lang="fa-IR" sz="3200" dirty="0" smtClean="0">
                <a:cs typeface="IRAN Sans" panose="020B0400000000000000" pitchFamily="34" charset="-78"/>
              </a:rPr>
              <a:t>تخصص دارد</a:t>
            </a:r>
            <a:endParaRPr lang="en-US" sz="3200" dirty="0">
              <a:cs typeface="IRAN Sans" panose="020B0400000000000000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8291" y="2466109"/>
            <a:ext cx="3851564" cy="16071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IRAN Sans" panose="020B0400000000000000" pitchFamily="34" charset="-78"/>
              </a:rPr>
              <a:t>اعتماد دارد</a:t>
            </a:r>
            <a:br>
              <a:rPr lang="fa-IR" sz="3200" dirty="0">
                <a:cs typeface="IRAN Sans" panose="020B0400000000000000" pitchFamily="34" charset="-78"/>
              </a:rPr>
            </a:br>
            <a:r>
              <a:rPr lang="fa-IR" sz="3200" dirty="0">
                <a:cs typeface="IRAN Sans" panose="020B0400000000000000" pitchFamily="34" charset="-78"/>
              </a:rPr>
              <a:t>تخصص </a:t>
            </a:r>
            <a:r>
              <a:rPr lang="fa-IR" sz="3200" dirty="0" smtClean="0">
                <a:cs typeface="IRAN Sans" panose="020B0400000000000000" pitchFamily="34" charset="-78"/>
              </a:rPr>
              <a:t>ندارد</a:t>
            </a:r>
            <a:endParaRPr lang="en-US" sz="3200" dirty="0">
              <a:cs typeface="IRAN Sans" panose="020B0400000000000000" pitchFamily="34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336473"/>
            <a:ext cx="3851564" cy="16071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IRAN Sans" panose="020B0400000000000000" pitchFamily="34" charset="-78"/>
              </a:rPr>
              <a:t>اعتماد </a:t>
            </a:r>
            <a:r>
              <a:rPr lang="fa-IR" sz="3200" dirty="0" smtClean="0">
                <a:cs typeface="IRAN Sans" panose="020B0400000000000000" pitchFamily="34" charset="-78"/>
              </a:rPr>
              <a:t>ندارد</a:t>
            </a:r>
            <a:r>
              <a:rPr lang="fa-IR" sz="3200" dirty="0">
                <a:cs typeface="IRAN Sans" panose="020B0400000000000000" pitchFamily="34" charset="-78"/>
              </a:rPr>
              <a:t/>
            </a:r>
            <a:br>
              <a:rPr lang="fa-IR" sz="3200" dirty="0">
                <a:cs typeface="IRAN Sans" panose="020B0400000000000000" pitchFamily="34" charset="-78"/>
              </a:rPr>
            </a:br>
            <a:r>
              <a:rPr lang="fa-IR" sz="3200" dirty="0">
                <a:cs typeface="IRAN Sans" panose="020B0400000000000000" pitchFamily="34" charset="-78"/>
              </a:rPr>
              <a:t>تخصص دارد</a:t>
            </a:r>
            <a:endParaRPr lang="en-US" sz="3200" dirty="0">
              <a:cs typeface="IRAN Sans" panose="020B0400000000000000" pitchFamily="34" charset="-78"/>
            </a:endParaRPr>
          </a:p>
          <a:p>
            <a:pPr algn="ctr"/>
            <a:endParaRPr lang="en-US" sz="3200" dirty="0">
              <a:cs typeface="IRAN Sans" panose="020B0400000000000000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8291" y="4336472"/>
            <a:ext cx="3851564" cy="16071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IRAN Sans" panose="020B0400000000000000" pitchFamily="34" charset="-78"/>
              </a:rPr>
              <a:t>اعتماد </a:t>
            </a:r>
            <a:r>
              <a:rPr lang="fa-IR" sz="3200" dirty="0" smtClean="0">
                <a:solidFill>
                  <a:schemeClr val="bg1"/>
                </a:solidFill>
                <a:cs typeface="IRAN Sans" panose="020B0400000000000000" pitchFamily="34" charset="-78"/>
              </a:rPr>
              <a:t>ندارد</a:t>
            </a:r>
            <a:r>
              <a:rPr lang="fa-IR" sz="3200" dirty="0">
                <a:solidFill>
                  <a:schemeClr val="bg1"/>
                </a:solidFill>
                <a:cs typeface="IRAN Sans" panose="020B0400000000000000" pitchFamily="34" charset="-78"/>
              </a:rPr>
              <a:t/>
            </a:r>
            <a:br>
              <a:rPr lang="fa-IR" sz="3200" dirty="0">
                <a:solidFill>
                  <a:schemeClr val="bg1"/>
                </a:solidFill>
                <a:cs typeface="IRAN Sans" panose="020B0400000000000000" pitchFamily="34" charset="-78"/>
              </a:rPr>
            </a:br>
            <a:r>
              <a:rPr lang="fa-IR" sz="3200" dirty="0">
                <a:solidFill>
                  <a:schemeClr val="bg1"/>
                </a:solidFill>
                <a:cs typeface="IRAN Sans" panose="020B0400000000000000" pitchFamily="34" charset="-78"/>
              </a:rPr>
              <a:t>تخصص </a:t>
            </a:r>
            <a:r>
              <a:rPr lang="fa-IR" sz="3200" dirty="0" smtClean="0">
                <a:solidFill>
                  <a:schemeClr val="bg1"/>
                </a:solidFill>
                <a:cs typeface="IRAN Sans" panose="020B0400000000000000" pitchFamily="34" charset="-78"/>
              </a:rPr>
              <a:t>ندارد</a:t>
            </a:r>
            <a:endParaRPr lang="en-US" sz="3200" dirty="0">
              <a:solidFill>
                <a:schemeClr val="bg1"/>
              </a:solidFill>
              <a:cs typeface="IRAN Sans" panose="020B0400000000000000" pitchFamily="34" charset="-78"/>
            </a:endParaRPr>
          </a:p>
          <a:p>
            <a:pPr algn="ctr"/>
            <a:endParaRPr lang="en-US" sz="3200" dirty="0">
              <a:solidFill>
                <a:schemeClr val="bg1"/>
              </a:solidFill>
              <a:cs typeface="IRAN Sans" panose="020B0400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77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تجربه های خوب، نتایج فوق العاده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0945" y="1825625"/>
            <a:ext cx="11062855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IRAN Sans" panose="020B0400000000000000" pitchFamily="34" charset="-78"/>
              </a:rPr>
              <a:t>همکاری با تیم‌های حرفه ای ... وقتی که همه بردارها همسو می شوند!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44" y="2653506"/>
            <a:ext cx="55435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تجربه های خوب، نتایج فوق العاده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6364" y="1825625"/>
            <a:ext cx="11007436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IRAN Sans" panose="020B0400000000000000" pitchFamily="34" charset="-78"/>
              </a:rPr>
              <a:t>همکاری با کارفرمایی که در کار خودش باتجربه است،دانش سئو ندارد اما اعتماد کامل دارد... </a:t>
            </a:r>
          </a:p>
          <a:p>
            <a:pPr marL="0" indent="0" algn="r" rtl="1">
              <a:buNone/>
            </a:pPr>
            <a:endParaRPr lang="fa-IR" dirty="0" smtClean="0">
              <a:cs typeface="IRAN Sans" panose="020B0400000000000000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288" y="4415631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تجربه بد کار با استارتاپ‌ها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تغییرات زیاد ساختاری</a:t>
            </a:r>
            <a:r>
              <a:rPr lang="en-US" dirty="0" smtClean="0">
                <a:cs typeface="IRAN Sans" panose="020B0400000000000000" pitchFamily="34" charset="-78"/>
              </a:rPr>
              <a:t> </a:t>
            </a:r>
            <a:r>
              <a:rPr lang="fa-IR" dirty="0" smtClean="0">
                <a:cs typeface="IRAN Sans" panose="020B0400000000000000" pitchFamily="34" charset="-78"/>
              </a:rPr>
              <a:t> (محصول، بازار و مخاطب را نمی‌شناسند)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تغییرات زیاد محصول! 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تصمیمات متغیر و بی برنامه تیم‌های مختلف (محتوا، روابط عمومی، بازاریابی، فنی و...)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هر تیمی ساز خودش را می‌زند</a:t>
            </a:r>
          </a:p>
          <a:p>
            <a:pPr algn="r" rtl="1"/>
            <a:endParaRPr lang="fa-IR" dirty="0" smtClean="0">
              <a:cs typeface="IRAN Sans" panose="020B0400000000000000" pitchFamily="34" charset="-78"/>
            </a:endParaRPr>
          </a:p>
          <a:p>
            <a:pPr algn="r" rtl="1"/>
            <a:endParaRPr lang="fa-IR" dirty="0" smtClean="0">
              <a:cs typeface="IRAN Sans" panose="020B0400000000000000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746" y="43211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تجربه های بد بعد از گرفتن نتایج فوق العاده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این که به خاطر کار دیجیتال مارکتینگ خودمان بود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این که خیلی ساده بود، خودمان هم کار می‌کردیم همین می شد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خب، حالا فلان کلمه چی 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73" y="4075402"/>
            <a:ext cx="2401600" cy="24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همکاری نامناسب کارشناس سئو و کارفرما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288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IRAN Sans" panose="020B0400000000000000" pitchFamily="34" charset="-78"/>
              </a:rPr>
              <a:t>بسیاری از مشکلات از عدم مشخص کردن اهداف</a:t>
            </a:r>
            <a:r>
              <a:rPr lang="en-US" dirty="0" smtClean="0">
                <a:cs typeface="IRAN Sans" panose="020B0400000000000000" pitchFamily="34" charset="-78"/>
              </a:rPr>
              <a:t> </a:t>
            </a:r>
            <a:r>
              <a:rPr lang="fa-IR" dirty="0">
                <a:cs typeface="IRAN Sans" panose="020B0400000000000000" pitchFamily="34" charset="-78"/>
              </a:rPr>
              <a:t> </a:t>
            </a:r>
            <a:r>
              <a:rPr lang="fa-IR" dirty="0" smtClean="0">
                <a:cs typeface="IRAN Sans" panose="020B0400000000000000" pitchFamily="34" charset="-78"/>
              </a:rPr>
              <a:t>درست و قراردادهای نامناسب ناشی می‌شود.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78" y="2753446"/>
            <a:ext cx="4065443" cy="373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en-US" dirty="0" smtClean="0">
                <a:cs typeface="IRAN Sans" panose="020B0400000000000000" pitchFamily="34" charset="-78"/>
              </a:rPr>
              <a:t> </a:t>
            </a:r>
            <a:r>
              <a:rPr lang="fa-IR" dirty="0" smtClean="0">
                <a:cs typeface="IRAN Sans" panose="020B0400000000000000" pitchFamily="34" charset="-78"/>
              </a:rPr>
              <a:t>داستان من و سئو از کجا شروع شد؟ 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90688"/>
            <a:ext cx="11596256" cy="48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همکاری مناسب کارشناس سئو و کارفرما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IRAN Sans" panose="020B0400000000000000" pitchFamily="34" charset="-78"/>
              </a:rPr>
              <a:t>کارفرما: بازار، محصول و مخاطب را می‌شناسد</a:t>
            </a:r>
          </a:p>
          <a:p>
            <a:pPr marL="0" indent="0" algn="r" rtl="1">
              <a:buNone/>
            </a:pPr>
            <a:r>
              <a:rPr lang="fa-IR" dirty="0" smtClean="0">
                <a:cs typeface="IRAN Sans" panose="020B0400000000000000" pitchFamily="34" charset="-78"/>
              </a:rPr>
              <a:t>کارشناس سئو: به رفتار گوگل، تحلیل مخاطب و رقبا مسلط است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17" y="3319823"/>
            <a:ext cx="6515966" cy="32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همکاری مناسب کارشناس سئو و کارفرما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IRAN Sans" panose="020B0400000000000000" pitchFamily="34" charset="-78"/>
              </a:rPr>
              <a:t>مشخص کردن اهداف (نه کلمات کلیدی!)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IRAN Sans" panose="020B0400000000000000" pitchFamily="34" charset="-78"/>
              </a:rPr>
              <a:t>شناخت منابع</a:t>
            </a:r>
            <a:r>
              <a:rPr lang="en-US" dirty="0" smtClean="0">
                <a:cs typeface="IRAN Sans" panose="020B0400000000000000" pitchFamily="34" charset="-78"/>
              </a:rPr>
              <a:t> </a:t>
            </a:r>
            <a:r>
              <a:rPr lang="fa-IR" dirty="0" smtClean="0">
                <a:cs typeface="IRAN Sans" panose="020B0400000000000000" pitchFamily="34" charset="-78"/>
              </a:rPr>
              <a:t> (فنی، محتوا، روابط عمومی، بازاریابی و...)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IRAN Sans" panose="020B0400000000000000" pitchFamily="34" charset="-78"/>
              </a:rPr>
              <a:t>تحلیل رفتار مخاطب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IRAN Sans" panose="020B0400000000000000" pitchFamily="34" charset="-78"/>
              </a:rPr>
              <a:t>تحلیل رقبا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IRAN Sans" panose="020B0400000000000000" pitchFamily="34" charset="-78"/>
              </a:rPr>
              <a:t>طراحی استراتژی بر اساس منابع و شناخت بدست آمده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IRAN Sans" panose="020B0400000000000000" pitchFamily="34" charset="-78"/>
              </a:rPr>
              <a:t>اندازه گیری مراحل کارها و بهبود آن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83" y="4316903"/>
            <a:ext cx="4235161" cy="25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جمع بندی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سئو به تمام اتفاقاتی که روی سایت رخ می‌دهد مرتبط است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یک کارشناس سئو به تنهایی نمی‌تواند سایت شما را رشد دهد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نتیجه فوق العاده در قبال همکاری اعضا تیم اتفاق می افتد</a:t>
            </a:r>
            <a:endParaRPr lang="en-US" dirty="0" smtClean="0">
              <a:cs typeface="IRAN Sans" panose="020B0400000000000000" pitchFamily="34" charset="-78"/>
            </a:endParaRP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همکاری مناسب زمانی اتفاق می‌افتد که بتوانیم با هم تعامل کنیم و اهداف را بشناسیم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هدف از سئو قرار گرفتن در رتبه برتر یک یا چند کلمه کلیدی نیست</a:t>
            </a:r>
          </a:p>
        </p:txBody>
      </p:sp>
    </p:spTree>
    <p:extLst>
      <p:ext uri="{BB962C8B-B14F-4D97-AF65-F5344CB8AC3E}">
        <p14:creationId xmlns:p14="http://schemas.microsoft.com/office/powerpoint/2010/main" val="42711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pittmanproperties.com/thank-you-clothesline-752x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5282"/>
            <a:ext cx="10515600" cy="41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962400"/>
            <a:ext cx="10896600" cy="19812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fa-IR" sz="9600" dirty="0" smtClean="0">
              <a:cs typeface="B Nazanin" pitchFamily="2" charset="-78"/>
            </a:endParaRPr>
          </a:p>
          <a:p>
            <a:pPr algn="ctr">
              <a:buNone/>
            </a:pPr>
            <a:r>
              <a:rPr lang="fa-IR" sz="4000" dirty="0" smtClean="0">
                <a:cs typeface="B Nazanin" pitchFamily="2" charset="-78"/>
              </a:rPr>
              <a:t>با تشکر و سپاس از همراهی شما</a:t>
            </a:r>
          </a:p>
          <a:p>
            <a:pPr algn="ctr">
              <a:buNone/>
            </a:pPr>
            <a:r>
              <a:rPr lang="fa-IR" sz="4000" dirty="0" smtClean="0">
                <a:cs typeface="B Nazanin" pitchFamily="2" charset="-78"/>
              </a:rPr>
              <a:t>رضا شیرازی مفرد</a:t>
            </a:r>
          </a:p>
          <a:p>
            <a:pPr algn="ctr">
              <a:buNone/>
            </a:pPr>
            <a:endParaRPr lang="fa-IR" sz="4000" dirty="0">
              <a:cs typeface="B Nazanin" pitchFamily="2" charset="-78"/>
            </a:endParaRPr>
          </a:p>
          <a:p>
            <a:pPr algn="ctr">
              <a:buNone/>
            </a:pPr>
            <a:r>
              <a:rPr lang="en-US" sz="4000" dirty="0" smtClean="0">
                <a:cs typeface="B Nazanin" pitchFamily="2" charset="-78"/>
              </a:rPr>
              <a:t>www.rezashirazi.com</a:t>
            </a:r>
            <a:endParaRPr lang="fa-IR" sz="40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25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1" y="2105891"/>
            <a:ext cx="11906303" cy="4655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>
                <a:cs typeface="IRAN Sans" panose="020B0400000000000000" pitchFamily="34" charset="-78"/>
              </a:rPr>
              <a:t>ورود به بازار ایران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440" y="1424782"/>
            <a:ext cx="11228304" cy="164970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IRAN Sans" panose="020B0400000000000000" pitchFamily="34" charset="-78"/>
              </a:rPr>
              <a:t>از </a:t>
            </a:r>
            <a:r>
              <a:rPr lang="en-US" dirty="0" smtClean="0">
                <a:cs typeface="IRAN Sans" panose="020B0400000000000000" pitchFamily="34" charset="-78"/>
              </a:rPr>
              <a:t>Search engine</a:t>
            </a:r>
            <a:r>
              <a:rPr lang="fa-IR" dirty="0" smtClean="0">
                <a:cs typeface="IRAN Sans" panose="020B0400000000000000" pitchFamily="34" charset="-78"/>
              </a:rPr>
              <a:t> را بلدم تا.... تعمیرکار </a:t>
            </a:r>
            <a:r>
              <a:rPr lang="fa-IR" dirty="0" smtClean="0">
                <a:cs typeface="IRAN Sans" panose="020B0400000000000000" pitchFamily="34" charset="-78"/>
              </a:rPr>
              <a:t>جارو برقی و </a:t>
            </a:r>
            <a:r>
              <a:rPr lang="fa-IR" dirty="0" smtClean="0">
                <a:cs typeface="IRAN Sans" panose="020B0400000000000000" pitchFamily="34" charset="-78"/>
              </a:rPr>
              <a:t>دوچرخه</a:t>
            </a:r>
            <a:endParaRPr lang="fa-IR" dirty="0" smtClean="0">
              <a:cs typeface="IRAN Sans" panose="020B0400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1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en-US" dirty="0" smtClean="0">
                <a:cs typeface="IRAN Sans" panose="020B0400000000000000" pitchFamily="34" charset="-78"/>
              </a:rPr>
              <a:t> </a:t>
            </a:r>
            <a:r>
              <a:rPr lang="fa-IR" dirty="0" smtClean="0">
                <a:cs typeface="IRAN Sans" panose="020B0400000000000000" pitchFamily="34" charset="-78"/>
              </a:rPr>
              <a:t>خاطرات دهه گذشته...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4645" y="1825625"/>
            <a:ext cx="11168373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این کلمه چند؟ 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یک نفر هست که میگه شما را یک ماهه لینک 1 می کنم.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می‌خوام لینک 1 باشم و همیشه باقی بمانم.</a:t>
            </a:r>
            <a:endParaRPr lang="fa-IR" dirty="0" smtClean="0">
              <a:cs typeface="IRAN Sans" panose="020B0400000000000000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798" y="4550279"/>
            <a:ext cx="4866065" cy="202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حرکت از کوچک به بزرگ...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4645" y="1825625"/>
            <a:ext cx="11488759" cy="435133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dirty="0" smtClean="0">
                <a:cs typeface="IRAN Sans" panose="020B0400000000000000" pitchFamily="34" charset="-78"/>
              </a:rPr>
              <a:t>از منشی مسلط به سئو به سمت کارشناس ارشد تولید محتوا، تحلیلگر داده، روابط عمومی و... </a:t>
            </a:r>
            <a:endParaRPr lang="fa-IR" dirty="0" smtClean="0">
              <a:cs typeface="IRAN Sans" panose="020B0400000000000000" pitchFamily="34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9822872" y="2795946"/>
            <a:ext cx="1510146" cy="1195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IRAN Sans" panose="020B0400000000000000" pitchFamily="34" charset="-78"/>
              </a:rPr>
              <a:t>شرکت های کوچک</a:t>
            </a:r>
            <a:endParaRPr lang="en-US" dirty="0">
              <a:cs typeface="IRAN Sans" panose="020B0400000000000000" pitchFamily="34" charset="-78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3297382" y="3186545"/>
            <a:ext cx="5974772" cy="401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4292" y="2452255"/>
            <a:ext cx="2299854" cy="2008909"/>
          </a:xfrm>
          <a:prstGeom prst="ellipse">
            <a:avLst/>
          </a:prstGeom>
          <a:solidFill>
            <a:srgbClr val="009A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IRAN Sans" panose="020B0400000000000000" pitchFamily="34" charset="-78"/>
              </a:rPr>
              <a:t>شرکت های بزرگ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154" y="4282281"/>
            <a:ext cx="2381250" cy="2295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8" y="4602091"/>
            <a:ext cx="4221336" cy="19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سئو چیست؟!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27" y="1690688"/>
            <a:ext cx="8188036" cy="49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en-US" dirty="0" smtClean="0">
                <a:cs typeface="IRAN Sans" panose="020B0400000000000000" pitchFamily="34" charset="-78"/>
              </a:rPr>
              <a:t> </a:t>
            </a:r>
            <a:r>
              <a:rPr lang="fa-IR" dirty="0" smtClean="0">
                <a:cs typeface="IRAN Sans" panose="020B0400000000000000" pitchFamily="34" charset="-78"/>
              </a:rPr>
              <a:t>مهارت‌های ضروری کارشناس سئو</a:t>
            </a:r>
            <a:endParaRPr lang="en-US" dirty="0">
              <a:cs typeface="IRAN Sans" panose="020B0400000000000000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63" y="1424782"/>
            <a:ext cx="8728365" cy="53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pPr algn="r" rtl="1"/>
            <a:r>
              <a:rPr lang="en-US" dirty="0" smtClean="0">
                <a:cs typeface="IRAN Sans" panose="020B0400000000000000" pitchFamily="34" charset="-78"/>
              </a:rPr>
              <a:t> </a:t>
            </a:r>
            <a:r>
              <a:rPr lang="fa-IR" dirty="0" smtClean="0">
                <a:cs typeface="IRAN Sans" panose="020B0400000000000000" pitchFamily="34" charset="-78"/>
              </a:rPr>
              <a:t>مهارت‌های ضروری کارشناس سئو</a:t>
            </a:r>
            <a:endParaRPr lang="en-US" dirty="0">
              <a:cs typeface="IRAN Sans" panose="020B0400000000000000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توانایی حل مسئله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توانایی تحقیق و توسعه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میل شدید به یادگیری 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روابط عمومی مناسب، توانایی صحبت کردن و تعامل با افراد مختلف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دانش برنامه نویسی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تحلیل داده‌ها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مسلط به مفاهیم بازاریابی دیجیتال</a:t>
            </a:r>
          </a:p>
          <a:p>
            <a:pPr algn="r" rtl="1"/>
            <a:r>
              <a:rPr lang="fa-IR" dirty="0" smtClean="0">
                <a:cs typeface="IRAN Sans" panose="020B0400000000000000" pitchFamily="34" charset="-78"/>
              </a:rPr>
              <a:t>مسلط به مفاهیم بازاریابی محتوایی و اصول تولید محتوا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5" y="365125"/>
            <a:ext cx="1816555" cy="10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15938</TotalTime>
  <Words>709</Words>
  <Application>Microsoft Office PowerPoint</Application>
  <PresentationFormat>Widescreen</PresentationFormat>
  <Paragraphs>98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 Nazanin</vt:lpstr>
      <vt:lpstr>Calibri</vt:lpstr>
      <vt:lpstr>Calibri Light</vt:lpstr>
      <vt:lpstr>IRAN Sans</vt:lpstr>
      <vt:lpstr>Office Theme</vt:lpstr>
      <vt:lpstr>اهمیت تعامل و همکاری بین کارفرما و تیم سئو</vt:lpstr>
      <vt:lpstr>معرفی</vt:lpstr>
      <vt:lpstr> داستان من و سئو از کجا شروع شد؟ </vt:lpstr>
      <vt:lpstr>ورود به بازار ایران</vt:lpstr>
      <vt:lpstr> خاطرات دهه گذشته...</vt:lpstr>
      <vt:lpstr>حرکت از کوچک به بزرگ...</vt:lpstr>
      <vt:lpstr>سئو چیست؟!</vt:lpstr>
      <vt:lpstr> مهارت‌های ضروری کارشناس سئو</vt:lpstr>
      <vt:lpstr> مهارت‌های ضروری کارشناس سئو</vt:lpstr>
      <vt:lpstr>هر دو حق دارند!</vt:lpstr>
      <vt:lpstr>شرکت کردن مدیران شرکت‌ها دردوره‌های آموزشی سئو</vt:lpstr>
      <vt:lpstr> اهمیت تعامل و تفاهم فکری</vt:lpstr>
      <vt:lpstr>به زور نمی‌شود به کسی کمک کرد</vt:lpstr>
      <vt:lpstr>فرمول رضایت مشتری!</vt:lpstr>
      <vt:lpstr>توقع کارفرما</vt:lpstr>
      <vt:lpstr>توقع کارفرما</vt:lpstr>
      <vt:lpstr>توقع کارفرما</vt:lpstr>
      <vt:lpstr>مشکل کارشناسان سئو</vt:lpstr>
      <vt:lpstr>مشکل کارشناسان سئو</vt:lpstr>
      <vt:lpstr>مشکل کارشناسان سئو</vt:lpstr>
      <vt:lpstr>مشکل کارشناسان سئو</vt:lpstr>
      <vt:lpstr>مشکل کارشناسان سئو</vt:lpstr>
      <vt:lpstr>مشکل کارشناسان سئو</vt:lpstr>
      <vt:lpstr>شرایط کارفرما و کارشناس سئو</vt:lpstr>
      <vt:lpstr>تجربه های خوب، نتایج فوق العاده</vt:lpstr>
      <vt:lpstr>تجربه های خوب، نتایج فوق العاده</vt:lpstr>
      <vt:lpstr>تجربه بد کار با استارتاپ‌ها</vt:lpstr>
      <vt:lpstr>تجربه های بد بعد از گرفتن نتایج فوق العاده</vt:lpstr>
      <vt:lpstr>همکاری نامناسب کارشناس سئو و کارفرما</vt:lpstr>
      <vt:lpstr>همکاری مناسب کارشناس سئو و کارفرما</vt:lpstr>
      <vt:lpstr>همکاری مناسب کارشناس سئو و کارفرما</vt:lpstr>
      <vt:lpstr>جمع بندی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KPI های سئو</dc:title>
  <dc:creator>Moorche</dc:creator>
  <cp:lastModifiedBy>Moorche</cp:lastModifiedBy>
  <cp:revision>97</cp:revision>
  <dcterms:created xsi:type="dcterms:W3CDTF">2018-08-14T06:38:49Z</dcterms:created>
  <dcterms:modified xsi:type="dcterms:W3CDTF">2020-11-12T13:37:47Z</dcterms:modified>
</cp:coreProperties>
</file>