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3"/>
  </p:notesMasterIdLst>
  <p:sldIdLst>
    <p:sldId id="256" r:id="rId2"/>
    <p:sldId id="522" r:id="rId3"/>
    <p:sldId id="392" r:id="rId4"/>
    <p:sldId id="551" r:id="rId5"/>
    <p:sldId id="553" r:id="rId6"/>
    <p:sldId id="554" r:id="rId7"/>
    <p:sldId id="555" r:id="rId8"/>
    <p:sldId id="556" r:id="rId9"/>
    <p:sldId id="557" r:id="rId10"/>
    <p:sldId id="558" r:id="rId11"/>
    <p:sldId id="559" r:id="rId12"/>
    <p:sldId id="560" r:id="rId13"/>
    <p:sldId id="561" r:id="rId14"/>
    <p:sldId id="562" r:id="rId15"/>
    <p:sldId id="563" r:id="rId16"/>
    <p:sldId id="564" r:id="rId17"/>
    <p:sldId id="565" r:id="rId18"/>
    <p:sldId id="566" r:id="rId19"/>
    <p:sldId id="567" r:id="rId20"/>
    <p:sldId id="568" r:id="rId21"/>
    <p:sldId id="520" r:id="rId22"/>
  </p:sldIdLst>
  <p:sldSz cx="24384000" cy="13716000"/>
  <p:notesSz cx="6858000" cy="9144000"/>
  <p:embeddedFontLst>
    <p:embeddedFont>
      <p:font typeface="IRANYekan(FaNum) Light" panose="020B0604020202020204" charset="-78"/>
      <p:regular r:id="rId24"/>
    </p:embeddedFont>
    <p:embeddedFont>
      <p:font typeface="IRANYekan" panose="020B0506030804020204" pitchFamily="34" charset="-78"/>
      <p:regular r:id="rId25"/>
      <p:bold r:id="rId26"/>
    </p:embeddedFont>
    <p:embeddedFont>
      <p:font typeface="Montserrat-Regular" panose="020B0604020202020204" charset="0"/>
      <p:regular r:id="rId2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1pPr>
    <a:lvl2pPr marL="0" marR="0" indent="2286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2pPr>
    <a:lvl3pPr marL="0" marR="0" indent="4572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3pPr>
    <a:lvl4pPr marL="0" marR="0" indent="6858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4pPr>
    <a:lvl5pPr marL="0" marR="0" indent="9144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5pPr>
    <a:lvl6pPr marL="0" marR="0" indent="11430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6pPr>
    <a:lvl7pPr marL="0" marR="0" indent="13716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7pPr>
    <a:lvl8pPr marL="0" marR="0" indent="16002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8pPr>
    <a:lvl9pPr marL="0" marR="0" indent="18288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9pPr>
  </p:defaultTextStyle>
  <p:extLst>
    <p:ext uri="{521415D9-36F7-43E2-AB2F-B90AF26B5E84}">
      <p14:sectionLst xmlns:p14="http://schemas.microsoft.com/office/powerpoint/2010/main">
        <p14:section name="SEO 2018" id="{0D7FA76D-7CE6-4629-B015-27A45837CDAE}">
          <p14:sldIdLst>
            <p14:sldId id="256"/>
            <p14:sldId id="522"/>
            <p14:sldId id="392"/>
            <p14:sldId id="551"/>
            <p14:sldId id="553"/>
            <p14:sldId id="554"/>
            <p14:sldId id="555"/>
            <p14:sldId id="556"/>
            <p14:sldId id="557"/>
            <p14:sldId id="558"/>
            <p14:sldId id="559"/>
            <p14:sldId id="560"/>
            <p14:sldId id="561"/>
            <p14:sldId id="562"/>
            <p14:sldId id="563"/>
            <p14:sldId id="564"/>
            <p14:sldId id="565"/>
            <p14:sldId id="566"/>
            <p14:sldId id="567"/>
            <p14:sldId id="568"/>
            <p14:sldId id="520"/>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che" initials="M" lastIdx="2" clrIdx="0">
    <p:extLst>
      <p:ext uri="{19B8F6BF-5375-455C-9EA6-DF929625EA0E}">
        <p15:presenceInfo xmlns:p15="http://schemas.microsoft.com/office/powerpoint/2012/main" userId="Moor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A694E"/>
    <a:srgbClr val="01AAEA"/>
    <a:srgbClr val="5CBFFA"/>
    <a:srgbClr val="FFFFFF"/>
    <a:srgbClr val="FA2E2E"/>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9" autoAdjust="0"/>
    <p:restoredTop sz="95833"/>
  </p:normalViewPr>
  <p:slideViewPr>
    <p:cSldViewPr snapToGrid="0" snapToObjects="1">
      <p:cViewPr>
        <p:scale>
          <a:sx n="37" d="100"/>
          <a:sy n="37" d="100"/>
        </p:scale>
        <p:origin x="182" y="298"/>
      </p:cViewPr>
      <p:guideLst>
        <p:guide orient="horz" pos="4320"/>
        <p:guide pos="7680"/>
      </p:guideLst>
    </p:cSldViewPr>
  </p:slideViewPr>
  <p:notesTextViewPr>
    <p:cViewPr>
      <p:scale>
        <a:sx n="1" d="1"/>
        <a:sy n="1" d="1"/>
      </p:scale>
      <p:origin x="0" y="0"/>
    </p:cViewPr>
  </p:notesTextViewPr>
  <p:sorterViewPr>
    <p:cViewPr>
      <p:scale>
        <a:sx n="100" d="100"/>
        <a:sy n="100" d="100"/>
      </p:scale>
      <p:origin x="0" y="-354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2" name="Shape 572"/>
          <p:cNvSpPr>
            <a:spLocks noGrp="1" noRot="1" noChangeAspect="1"/>
          </p:cNvSpPr>
          <p:nvPr>
            <p:ph type="sldImg"/>
          </p:nvPr>
        </p:nvSpPr>
        <p:spPr>
          <a:xfrm>
            <a:off x="1143000" y="685800"/>
            <a:ext cx="4572000" cy="3429000"/>
          </a:xfrm>
          <a:prstGeom prst="rect">
            <a:avLst/>
          </a:prstGeom>
        </p:spPr>
        <p:txBody>
          <a:bodyPr/>
          <a:lstStyle/>
          <a:p>
            <a:endParaRPr/>
          </a:p>
        </p:txBody>
      </p:sp>
      <p:sp>
        <p:nvSpPr>
          <p:cNvPr id="573" name="Shape 57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282012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59031" y="13081000"/>
            <a:ext cx="453238" cy="469900"/>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
        <p:nvSpPr>
          <p:cNvPr id="4" name="Picture Placeholder 8"/>
          <p:cNvSpPr>
            <a:spLocks noGrp="1"/>
          </p:cNvSpPr>
          <p:nvPr>
            <p:ph type="pic" sz="quarter" idx="11"/>
          </p:nvPr>
        </p:nvSpPr>
        <p:spPr>
          <a:xfrm>
            <a:off x="6612356" y="1278356"/>
            <a:ext cx="11159288" cy="11159288"/>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974843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ients about us (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0738528" y="8889753"/>
            <a:ext cx="2906943" cy="2906945"/>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140060571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vices (2)">
    <p:spTree>
      <p:nvGrpSpPr>
        <p:cNvPr id="1" name=""/>
        <p:cNvGrpSpPr/>
        <p:nvPr/>
      </p:nvGrpSpPr>
      <p:grpSpPr>
        <a:xfrm>
          <a:off x="0" y="0"/>
          <a:ext cx="0" cy="0"/>
          <a:chOff x="0" y="0"/>
          <a:chExt cx="0" cy="0"/>
        </a:xfrm>
      </p:grpSpPr>
      <p:pic>
        <p:nvPicPr>
          <p:cNvPr id="7" name="Phone_1.png"/>
          <p:cNvPicPr>
            <a:picLocks noChangeAspect="1"/>
          </p:cNvPicPr>
          <p:nvPr userDrawn="1"/>
        </p:nvPicPr>
        <p:blipFill>
          <a:blip r:embed="rId2">
            <a:extLst/>
          </a:blip>
          <a:stretch>
            <a:fillRect/>
          </a:stretch>
        </p:blipFill>
        <p:spPr>
          <a:xfrm>
            <a:off x="6406367" y="8503278"/>
            <a:ext cx="4000501" cy="8215314"/>
          </a:xfrm>
          <a:prstGeom prst="rect">
            <a:avLst/>
          </a:prstGeom>
          <a:ln w="12700">
            <a:miter lim="400000"/>
          </a:ln>
        </p:spPr>
      </p:pic>
      <p:sp>
        <p:nvSpPr>
          <p:cNvPr id="14" name="Picture Placeholder 2"/>
          <p:cNvSpPr>
            <a:spLocks noGrp="1"/>
          </p:cNvSpPr>
          <p:nvPr>
            <p:ph type="pic" sz="quarter" idx="12"/>
          </p:nvPr>
        </p:nvSpPr>
        <p:spPr>
          <a:xfrm>
            <a:off x="6689361" y="9529471"/>
            <a:ext cx="2819081" cy="4186529"/>
          </a:xfrm>
          <a:custGeom>
            <a:avLst/>
            <a:gdLst>
              <a:gd name="connsiteX0" fmla="*/ 0 w 2817405"/>
              <a:gd name="connsiteY0" fmla="*/ 0 h 4186529"/>
              <a:gd name="connsiteX1" fmla="*/ 2817405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76182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87425 w 2817405"/>
              <a:gd name="connsiteY1" fmla="*/ 0 h 4186529"/>
              <a:gd name="connsiteX2" fmla="*/ 2817405 w 2817405"/>
              <a:gd name="connsiteY2" fmla="*/ 4186529 h 4186529"/>
              <a:gd name="connsiteX3" fmla="*/ 0 w 2817405"/>
              <a:gd name="connsiteY3" fmla="*/ 4186529 h 4186529"/>
              <a:gd name="connsiteX4" fmla="*/ 0 w 2817405"/>
              <a:gd name="connsiteY4" fmla="*/ 0 h 4186529"/>
              <a:gd name="connsiteX0" fmla="*/ 0 w 2817405"/>
              <a:gd name="connsiteY0" fmla="*/ 0 h 4186529"/>
              <a:gd name="connsiteX1" fmla="*/ 2787425 w 2817405"/>
              <a:gd name="connsiteY1" fmla="*/ 0 h 4186529"/>
              <a:gd name="connsiteX2" fmla="*/ 2810655 w 2817405"/>
              <a:gd name="connsiteY2" fmla="*/ 558909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10655 w 2817405"/>
              <a:gd name="connsiteY2" fmla="*/ 558909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10655 w 2817405"/>
              <a:gd name="connsiteY2" fmla="*/ 555162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06907 w 2817405"/>
              <a:gd name="connsiteY2" fmla="*/ 416503 h 4186529"/>
              <a:gd name="connsiteX3" fmla="*/ 2817405 w 2817405"/>
              <a:gd name="connsiteY3" fmla="*/ 4186529 h 4186529"/>
              <a:gd name="connsiteX4" fmla="*/ 0 w 2817405"/>
              <a:gd name="connsiteY4" fmla="*/ 4186529 h 4186529"/>
              <a:gd name="connsiteX5" fmla="*/ 0 w 2817405"/>
              <a:gd name="connsiteY5" fmla="*/ 0 h 4186529"/>
              <a:gd name="connsiteX0" fmla="*/ 0 w 2817405"/>
              <a:gd name="connsiteY0" fmla="*/ 0 h 4186529"/>
              <a:gd name="connsiteX1" fmla="*/ 2787425 w 2817405"/>
              <a:gd name="connsiteY1" fmla="*/ 0 h 4186529"/>
              <a:gd name="connsiteX2" fmla="*/ 2806907 w 2817405"/>
              <a:gd name="connsiteY2" fmla="*/ 416503 h 4186529"/>
              <a:gd name="connsiteX3" fmla="*/ 2817405 w 2817405"/>
              <a:gd name="connsiteY3" fmla="*/ 4186529 h 4186529"/>
              <a:gd name="connsiteX4" fmla="*/ 0 w 2817405"/>
              <a:gd name="connsiteY4" fmla="*/ 4186529 h 4186529"/>
              <a:gd name="connsiteX5" fmla="*/ 0 w 2817405"/>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 name="connsiteX0" fmla="*/ 0 w 2819081"/>
              <a:gd name="connsiteY0" fmla="*/ 0 h 4186529"/>
              <a:gd name="connsiteX1" fmla="*/ 2787425 w 2819081"/>
              <a:gd name="connsiteY1" fmla="*/ 0 h 4186529"/>
              <a:gd name="connsiteX2" fmla="*/ 2818150 w 2819081"/>
              <a:gd name="connsiteY2" fmla="*/ 420250 h 4186529"/>
              <a:gd name="connsiteX3" fmla="*/ 2817405 w 2819081"/>
              <a:gd name="connsiteY3" fmla="*/ 4186529 h 4186529"/>
              <a:gd name="connsiteX4" fmla="*/ 0 w 2819081"/>
              <a:gd name="connsiteY4" fmla="*/ 4186529 h 4186529"/>
              <a:gd name="connsiteX5" fmla="*/ 0 w 2819081"/>
              <a:gd name="connsiteY5" fmla="*/ 0 h 418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9081" h="4186529">
                <a:moveTo>
                  <a:pt x="0" y="0"/>
                </a:moveTo>
                <a:lnTo>
                  <a:pt x="2787425" y="0"/>
                </a:lnTo>
                <a:cubicBezTo>
                  <a:pt x="2787672" y="153824"/>
                  <a:pt x="2769183" y="408832"/>
                  <a:pt x="2818150" y="420250"/>
                </a:cubicBezTo>
                <a:cubicBezTo>
                  <a:pt x="2821649" y="1676925"/>
                  <a:pt x="2813906" y="2929854"/>
                  <a:pt x="2817405" y="4186529"/>
                </a:cubicBezTo>
                <a:lnTo>
                  <a:pt x="0" y="4186529"/>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endParaRPr lang="en-US"/>
          </a:p>
        </p:txBody>
      </p:sp>
      <p:sp>
        <p:nvSpPr>
          <p:cNvPr id="470" name="Shape 470"/>
          <p:cNvSpPr>
            <a:spLocks noGrp="1"/>
          </p:cNvSpPr>
          <p:nvPr>
            <p:ph type="title"/>
          </p:nvPr>
        </p:nvSpPr>
        <p:spPr>
          <a:xfrm>
            <a:off x="4827157" y="1461921"/>
            <a:ext cx="14729686" cy="1446379"/>
          </a:xfrm>
          <a:prstGeom prst="rect">
            <a:avLst/>
          </a:prstGeom>
        </p:spPr>
        <p:txBody>
          <a:bodyPr/>
          <a:lstStyle>
            <a:lvl1pPr>
              <a:defRPr sz="7000"/>
            </a:lvl1pPr>
          </a:lstStyle>
          <a:p>
            <a:r>
              <a:t>Title Text</a:t>
            </a:r>
          </a:p>
        </p:txBody>
      </p:sp>
      <p:sp>
        <p:nvSpPr>
          <p:cNvPr id="471" name="Shape 471"/>
          <p:cNvSpPr>
            <a:spLocks noGrp="1"/>
          </p:cNvSpPr>
          <p:nvPr>
            <p:ph type="body" sz="quarter" idx="1" hasCustomPrompt="1"/>
          </p:nvPr>
        </p:nvSpPr>
        <p:spPr>
          <a:xfrm>
            <a:off x="4827157" y="3136900"/>
            <a:ext cx="14729686" cy="1803594"/>
          </a:xfrm>
          <a:prstGeom prst="rect">
            <a:avLst/>
          </a:prstGeom>
        </p:spPr>
        <p:txBody>
          <a:bodyPr anchor="t">
            <a:noAutofit/>
          </a:bodyPr>
          <a:lstStyle>
            <a:lvl1pPr marL="0" indent="0" algn="ctr">
              <a:lnSpc>
                <a:spcPct val="150000"/>
              </a:lnSpc>
              <a:spcBef>
                <a:spcPts val="0"/>
              </a:spcBef>
              <a:buSzTx/>
              <a:buNone/>
            </a:lvl1pPr>
            <a:lvl2pPr marL="0" indent="228600" algn="ctr">
              <a:lnSpc>
                <a:spcPct val="150000"/>
              </a:lnSpc>
              <a:spcBef>
                <a:spcPts val="0"/>
              </a:spcBef>
              <a:buSzTx/>
              <a:buNone/>
            </a:lvl2pPr>
            <a:lvl3pPr marL="0" indent="457200" algn="ctr">
              <a:lnSpc>
                <a:spcPct val="150000"/>
              </a:lnSpc>
              <a:spcBef>
                <a:spcPts val="0"/>
              </a:spcBef>
              <a:buSzTx/>
              <a:buNone/>
            </a:lvl3pPr>
            <a:lvl4pPr marL="0" indent="685800" algn="ctr">
              <a:lnSpc>
                <a:spcPct val="150000"/>
              </a:lnSpc>
              <a:spcBef>
                <a:spcPts val="0"/>
              </a:spcBef>
              <a:buSzTx/>
              <a:buNone/>
            </a:lvl4pPr>
            <a:lvl5pPr marL="0" indent="914400" algn="ctr">
              <a:lnSpc>
                <a:spcPct val="150000"/>
              </a:lnSpc>
              <a:spcBef>
                <a:spcPts val="0"/>
              </a:spcBef>
              <a:buSzTx/>
              <a:buNone/>
            </a:lvl5pPr>
          </a:lstStyle>
          <a:p>
            <a:r>
              <a:rPr dirty="0"/>
              <a:t>Body Level One</a:t>
            </a:r>
          </a:p>
          <a:p>
            <a:pPr lvl="1"/>
            <a:r>
              <a:rPr dirty="0"/>
              <a:t>Body Level Two</a:t>
            </a:r>
          </a:p>
          <a:p>
            <a:pPr lvl="2"/>
            <a:r>
              <a:rPr dirty="0"/>
              <a:t>Body Level </a:t>
            </a:r>
            <a:r>
              <a:rPr dirty="0" smtClean="0"/>
              <a:t>Three</a:t>
            </a:r>
            <a:endParaRPr dirty="0"/>
          </a:p>
        </p:txBody>
      </p:sp>
      <p:pic>
        <p:nvPicPr>
          <p:cNvPr id="9" name="Phone_4.png"/>
          <p:cNvPicPr>
            <a:picLocks noChangeAspect="1"/>
          </p:cNvPicPr>
          <p:nvPr userDrawn="1"/>
        </p:nvPicPr>
        <p:blipFill>
          <a:blip r:embed="rId3">
            <a:extLst/>
          </a:blip>
          <a:stretch>
            <a:fillRect/>
          </a:stretch>
        </p:blipFill>
        <p:spPr>
          <a:xfrm>
            <a:off x="9480829" y="6420631"/>
            <a:ext cx="4597401" cy="9441090"/>
          </a:xfrm>
          <a:prstGeom prst="rect">
            <a:avLst/>
          </a:prstGeom>
          <a:ln w="12700">
            <a:miter lim="400000"/>
          </a:ln>
        </p:spPr>
      </p:pic>
      <p:sp>
        <p:nvSpPr>
          <p:cNvPr id="13" name="Picture Placeholder 2"/>
          <p:cNvSpPr>
            <a:spLocks noGrp="1"/>
          </p:cNvSpPr>
          <p:nvPr>
            <p:ph type="pic" sz="quarter" idx="11"/>
          </p:nvPr>
        </p:nvSpPr>
        <p:spPr>
          <a:xfrm>
            <a:off x="9787002" y="7576864"/>
            <a:ext cx="3985053" cy="6139136"/>
          </a:xfrm>
          <a:prstGeom prst="rect">
            <a:avLst/>
          </a:prstGeom>
          <a:ln w="12700">
            <a:miter lim="400000"/>
          </a:ln>
          <a:extLst>
            <a:ext uri="{C572A759-6A51-4108-AA02-DFA0A04FC94B}">
              <ma14:wrappingTextBoxFlag xmlns="" xmlns:ma14="http://schemas.microsoft.com/office/mac/drawingml/2011/main" val="1"/>
            </a:ext>
          </a:extLst>
        </p:spPr>
        <p:txBody>
          <a:bodyPr/>
          <a:lstStyle/>
          <a:p>
            <a:endParaRPr lang="en-US"/>
          </a:p>
        </p:txBody>
      </p:sp>
      <p:pic>
        <p:nvPicPr>
          <p:cNvPr id="11" name="Phone_3.png"/>
          <p:cNvPicPr>
            <a:picLocks noChangeAspect="1"/>
          </p:cNvPicPr>
          <p:nvPr userDrawn="1"/>
        </p:nvPicPr>
        <p:blipFill>
          <a:blip r:embed="rId4">
            <a:extLst/>
          </a:blip>
          <a:stretch>
            <a:fillRect/>
          </a:stretch>
        </p:blipFill>
        <p:spPr>
          <a:xfrm>
            <a:off x="13802584" y="7306137"/>
            <a:ext cx="4597401" cy="9441091"/>
          </a:xfrm>
          <a:prstGeom prst="rect">
            <a:avLst/>
          </a:prstGeom>
          <a:ln w="12700">
            <a:miter lim="400000"/>
          </a:ln>
        </p:spPr>
      </p:pic>
      <p:sp>
        <p:nvSpPr>
          <p:cNvPr id="3" name="Picture Placeholder 2"/>
          <p:cNvSpPr>
            <a:spLocks noGrp="1"/>
          </p:cNvSpPr>
          <p:nvPr>
            <p:ph type="pic" sz="quarter" idx="10"/>
          </p:nvPr>
        </p:nvSpPr>
        <p:spPr>
          <a:xfrm>
            <a:off x="14108758" y="8456404"/>
            <a:ext cx="3986438" cy="5259595"/>
          </a:xfrm>
        </p:spPr>
        <p:txBody>
          <a:bodyPr/>
          <a:lstStyle/>
          <a:p>
            <a:endParaRPr lang="en-US"/>
          </a:p>
        </p:txBody>
      </p:sp>
    </p:spTree>
    <p:extLst>
      <p:ext uri="{BB962C8B-B14F-4D97-AF65-F5344CB8AC3E}">
        <p14:creationId xmlns:p14="http://schemas.microsoft.com/office/powerpoint/2010/main" val="5726125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vices (11)">
    <p:spTree>
      <p:nvGrpSpPr>
        <p:cNvPr id="1" name=""/>
        <p:cNvGrpSpPr/>
        <p:nvPr/>
      </p:nvGrpSpPr>
      <p:grpSpPr>
        <a:xfrm>
          <a:off x="0" y="0"/>
          <a:ext cx="0" cy="0"/>
          <a:chOff x="0" y="0"/>
          <a:chExt cx="0" cy="0"/>
        </a:xfrm>
      </p:grpSpPr>
      <p:sp>
        <p:nvSpPr>
          <p:cNvPr id="450" name="Shape 450"/>
          <p:cNvSpPr>
            <a:spLocks noGrp="1"/>
          </p:cNvSpPr>
          <p:nvPr>
            <p:ph type="title"/>
          </p:nvPr>
        </p:nvSpPr>
        <p:spPr>
          <a:xfrm>
            <a:off x="4827157" y="9720096"/>
            <a:ext cx="14729686" cy="1446379"/>
          </a:xfrm>
          <a:prstGeom prst="rect">
            <a:avLst/>
          </a:prstGeom>
        </p:spPr>
        <p:txBody>
          <a:bodyPr/>
          <a:lstStyle>
            <a:lvl1pPr>
              <a:defRPr sz="7000"/>
            </a:lvl1pPr>
          </a:lstStyle>
          <a:p>
            <a:r>
              <a:rPr dirty="0"/>
              <a:t>Title Text</a:t>
            </a:r>
          </a:p>
        </p:txBody>
      </p:sp>
      <p:sp>
        <p:nvSpPr>
          <p:cNvPr id="451" name="Shape 451"/>
          <p:cNvSpPr>
            <a:spLocks noGrp="1"/>
          </p:cNvSpPr>
          <p:nvPr>
            <p:ph type="body" sz="quarter" idx="1" hasCustomPrompt="1"/>
          </p:nvPr>
        </p:nvSpPr>
        <p:spPr>
          <a:xfrm>
            <a:off x="4827157" y="11395075"/>
            <a:ext cx="14729686" cy="564114"/>
          </a:xfrm>
          <a:prstGeom prst="rect">
            <a:avLst/>
          </a:prstGeom>
        </p:spPr>
        <p:txBody>
          <a:bodyPr anchor="t">
            <a:noAutofit/>
          </a:bodyPr>
          <a:lstStyle>
            <a:lvl1pPr marL="0" indent="0" algn="ctr">
              <a:lnSpc>
                <a:spcPct val="150000"/>
              </a:lnSpc>
              <a:spcBef>
                <a:spcPts val="0"/>
              </a:spcBef>
              <a:buSzTx/>
              <a:buNone/>
            </a:lvl1pPr>
            <a:lvl2pPr marL="0" indent="228600" algn="ctr">
              <a:lnSpc>
                <a:spcPct val="150000"/>
              </a:lnSpc>
              <a:spcBef>
                <a:spcPts val="0"/>
              </a:spcBef>
              <a:buSzTx/>
              <a:buNone/>
            </a:lvl2pPr>
            <a:lvl3pPr marL="0" indent="457200" algn="ctr">
              <a:lnSpc>
                <a:spcPct val="150000"/>
              </a:lnSpc>
              <a:spcBef>
                <a:spcPts val="0"/>
              </a:spcBef>
              <a:buSzTx/>
              <a:buNone/>
            </a:lvl3pPr>
            <a:lvl4pPr marL="0" indent="685800" algn="ctr">
              <a:lnSpc>
                <a:spcPct val="150000"/>
              </a:lnSpc>
              <a:spcBef>
                <a:spcPts val="0"/>
              </a:spcBef>
              <a:buSzTx/>
              <a:buNone/>
            </a:lvl4pPr>
            <a:lvl5pPr marL="0" indent="914400" algn="ctr">
              <a:lnSpc>
                <a:spcPct val="150000"/>
              </a:lnSpc>
              <a:spcBef>
                <a:spcPts val="0"/>
              </a:spcBef>
              <a:buSzTx/>
              <a:buNone/>
            </a:lvl5pPr>
          </a:lstStyle>
          <a:p>
            <a:r>
              <a:rPr dirty="0"/>
              <a:t>Body Level </a:t>
            </a:r>
            <a:r>
              <a:rPr dirty="0" smtClean="0"/>
              <a:t>One</a:t>
            </a:r>
            <a:endParaRPr dirty="0"/>
          </a:p>
        </p:txBody>
      </p:sp>
      <p:sp>
        <p:nvSpPr>
          <p:cNvPr id="454" name="Shape 454"/>
          <p:cNvSpPr>
            <a:spLocks noGrp="1"/>
          </p:cNvSpPr>
          <p:nvPr>
            <p:ph type="sldNum" sz="quarter" idx="2"/>
          </p:nvPr>
        </p:nvSpPr>
        <p:spPr>
          <a:prstGeom prst="rect">
            <a:avLst/>
          </a:prstGeom>
        </p:spPr>
        <p:txBody>
          <a:bodyPr/>
          <a:lstStyle/>
          <a:p>
            <a:fld id="{86CB4B4D-7CA3-9044-876B-883B54F8677D}" type="slidenum">
              <a:t>‹#›</a:t>
            </a:fld>
            <a:endParaRPr dirty="0"/>
          </a:p>
        </p:txBody>
      </p:sp>
      <p:pic>
        <p:nvPicPr>
          <p:cNvPr id="9" name="Tablet_2.png"/>
          <p:cNvPicPr>
            <a:picLocks noChangeAspect="1"/>
          </p:cNvPicPr>
          <p:nvPr userDrawn="1"/>
        </p:nvPicPr>
        <p:blipFill>
          <a:blip r:embed="rId2">
            <a:extLst/>
          </a:blip>
          <a:stretch>
            <a:fillRect/>
          </a:stretch>
        </p:blipFill>
        <p:spPr>
          <a:xfrm>
            <a:off x="14659498" y="2696709"/>
            <a:ext cx="3898901" cy="5435202"/>
          </a:xfrm>
          <a:prstGeom prst="rect">
            <a:avLst/>
          </a:prstGeom>
          <a:ln w="12700">
            <a:miter lim="400000"/>
          </a:ln>
        </p:spPr>
      </p:pic>
      <p:pic>
        <p:nvPicPr>
          <p:cNvPr id="11" name="Notebook_2.png"/>
          <p:cNvPicPr>
            <a:picLocks noChangeAspect="1"/>
          </p:cNvPicPr>
          <p:nvPr userDrawn="1"/>
        </p:nvPicPr>
        <p:blipFill>
          <a:blip r:embed="rId3">
            <a:extLst/>
          </a:blip>
          <a:stretch>
            <a:fillRect/>
          </a:stretch>
        </p:blipFill>
        <p:spPr>
          <a:xfrm>
            <a:off x="6648450" y="1790454"/>
            <a:ext cx="11087100" cy="6399060"/>
          </a:xfrm>
          <a:prstGeom prst="rect">
            <a:avLst/>
          </a:prstGeom>
          <a:ln w="12700">
            <a:miter lim="400000"/>
          </a:ln>
        </p:spPr>
      </p:pic>
      <p:pic>
        <p:nvPicPr>
          <p:cNvPr id="13" name="Phone_4.png"/>
          <p:cNvPicPr>
            <a:picLocks noChangeAspect="1"/>
          </p:cNvPicPr>
          <p:nvPr userDrawn="1"/>
        </p:nvPicPr>
        <p:blipFill>
          <a:blip r:embed="rId4">
            <a:extLst/>
          </a:blip>
          <a:stretch>
            <a:fillRect/>
          </a:stretch>
        </p:blipFill>
        <p:spPr>
          <a:xfrm>
            <a:off x="7238001" y="4333700"/>
            <a:ext cx="1968501" cy="4042457"/>
          </a:xfrm>
          <a:prstGeom prst="rect">
            <a:avLst/>
          </a:prstGeom>
          <a:ln w="12700">
            <a:miter lim="400000"/>
          </a:ln>
        </p:spPr>
      </p:pic>
      <p:sp>
        <p:nvSpPr>
          <p:cNvPr id="15" name="Shape 523"/>
          <p:cNvSpPr>
            <a:spLocks noGrp="1"/>
          </p:cNvSpPr>
          <p:nvPr>
            <p:ph type="pic" sz="quarter" idx="13"/>
          </p:nvPr>
        </p:nvSpPr>
        <p:spPr>
          <a:xfrm>
            <a:off x="8027232" y="2269456"/>
            <a:ext cx="8336011" cy="5209433"/>
          </a:xfrm>
          <a:custGeom>
            <a:avLst/>
            <a:gdLst>
              <a:gd name="connsiteX0" fmla="*/ 0 w 8327268"/>
              <a:gd name="connsiteY0" fmla="*/ 0 h 5209433"/>
              <a:gd name="connsiteX1" fmla="*/ 8327268 w 8327268"/>
              <a:gd name="connsiteY1" fmla="*/ 0 h 5209433"/>
              <a:gd name="connsiteX2" fmla="*/ 8327268 w 8327268"/>
              <a:gd name="connsiteY2" fmla="*/ 5209433 h 5209433"/>
              <a:gd name="connsiteX3" fmla="*/ 0 w 8327268"/>
              <a:gd name="connsiteY3" fmla="*/ 5209433 h 5209433"/>
              <a:gd name="connsiteX4" fmla="*/ 0 w 8327268"/>
              <a:gd name="connsiteY4" fmla="*/ 0 h 5209433"/>
              <a:gd name="connsiteX0" fmla="*/ 0 w 8327268"/>
              <a:gd name="connsiteY0" fmla="*/ 0 h 5209433"/>
              <a:gd name="connsiteX1" fmla="*/ 8327268 w 8327268"/>
              <a:gd name="connsiteY1" fmla="*/ 0 h 5209433"/>
              <a:gd name="connsiteX2" fmla="*/ 8327268 w 8327268"/>
              <a:gd name="connsiteY2" fmla="*/ 5209433 h 5209433"/>
              <a:gd name="connsiteX3" fmla="*/ 1154242 w 8327268"/>
              <a:gd name="connsiteY3" fmla="*/ 5209433 h 5209433"/>
              <a:gd name="connsiteX4" fmla="*/ 0 w 8327268"/>
              <a:gd name="connsiteY4" fmla="*/ 0 h 5209433"/>
              <a:gd name="connsiteX0" fmla="*/ 0 w 8327268"/>
              <a:gd name="connsiteY0" fmla="*/ 0 h 5209433"/>
              <a:gd name="connsiteX1" fmla="*/ 8327268 w 8327268"/>
              <a:gd name="connsiteY1" fmla="*/ 0 h 5209433"/>
              <a:gd name="connsiteX2" fmla="*/ 8327268 w 8327268"/>
              <a:gd name="connsiteY2" fmla="*/ 5209433 h 5209433"/>
              <a:gd name="connsiteX3" fmla="*/ 1154242 w 8327268"/>
              <a:gd name="connsiteY3" fmla="*/ 5209433 h 5209433"/>
              <a:gd name="connsiteX4" fmla="*/ 1152994 w 8327268"/>
              <a:gd name="connsiteY4" fmla="*/ 3224439 h 5209433"/>
              <a:gd name="connsiteX5" fmla="*/ 0 w 8327268"/>
              <a:gd name="connsiteY5"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0 w 8336011"/>
              <a:gd name="connsiteY5" fmla="*/ 2062701 h 5209433"/>
              <a:gd name="connsiteX6" fmla="*/ 8743 w 8336011"/>
              <a:gd name="connsiteY6"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2266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09268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09268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64302 w 8336011"/>
              <a:gd name="connsiteY5" fmla="*/ 2107672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 name="connsiteX0" fmla="*/ 8743 w 8336011"/>
              <a:gd name="connsiteY0" fmla="*/ 0 h 5209433"/>
              <a:gd name="connsiteX1" fmla="*/ 8336011 w 8336011"/>
              <a:gd name="connsiteY1" fmla="*/ 0 h 5209433"/>
              <a:gd name="connsiteX2" fmla="*/ 8336011 w 8336011"/>
              <a:gd name="connsiteY2" fmla="*/ 5209433 h 5209433"/>
              <a:gd name="connsiteX3" fmla="*/ 1162985 w 8336011"/>
              <a:gd name="connsiteY3" fmla="*/ 5209433 h 5209433"/>
              <a:gd name="connsiteX4" fmla="*/ 1161737 w 8336011"/>
              <a:gd name="connsiteY4" fmla="*/ 3224439 h 5209433"/>
              <a:gd name="connsiteX5" fmla="*/ 1056806 w 8336011"/>
              <a:gd name="connsiteY5" fmla="*/ 2115167 h 5209433"/>
              <a:gd name="connsiteX6" fmla="*/ 0 w 8336011"/>
              <a:gd name="connsiteY6" fmla="*/ 2062701 h 5209433"/>
              <a:gd name="connsiteX7" fmla="*/ 8743 w 8336011"/>
              <a:gd name="connsiteY7" fmla="*/ 0 h 52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36011" h="5209433">
                <a:moveTo>
                  <a:pt x="8743" y="0"/>
                </a:moveTo>
                <a:lnTo>
                  <a:pt x="8336011" y="0"/>
                </a:lnTo>
                <a:lnTo>
                  <a:pt x="8336011" y="5209433"/>
                </a:lnTo>
                <a:lnTo>
                  <a:pt x="1162985" y="5209433"/>
                </a:lnTo>
                <a:cubicBezTo>
                  <a:pt x="1140084" y="4505296"/>
                  <a:pt x="1177143" y="3891101"/>
                  <a:pt x="1161737" y="3224439"/>
                </a:cubicBezTo>
                <a:cubicBezTo>
                  <a:pt x="1099070" y="2826151"/>
                  <a:pt x="1272914" y="2383740"/>
                  <a:pt x="1056806" y="2115167"/>
                </a:cubicBezTo>
                <a:cubicBezTo>
                  <a:pt x="750757" y="2041465"/>
                  <a:pt x="347065" y="2060460"/>
                  <a:pt x="0" y="2062701"/>
                </a:cubicBezTo>
                <a:cubicBezTo>
                  <a:pt x="2914" y="1375134"/>
                  <a:pt x="5829" y="687567"/>
                  <a:pt x="87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p>
            <a:endParaRPr/>
          </a:p>
        </p:txBody>
      </p:sp>
      <p:sp>
        <p:nvSpPr>
          <p:cNvPr id="16" name="Shape 523"/>
          <p:cNvSpPr>
            <a:spLocks noGrp="1"/>
          </p:cNvSpPr>
          <p:nvPr>
            <p:ph type="pic" sz="quarter" idx="14"/>
          </p:nvPr>
        </p:nvSpPr>
        <p:spPr>
          <a:xfrm>
            <a:off x="16720255" y="3158584"/>
            <a:ext cx="1426719" cy="4172450"/>
          </a:xfrm>
          <a:prstGeom prst="rect">
            <a:avLst/>
          </a:prstGeom>
        </p:spPr>
        <p:txBody>
          <a:bodyPr lIns="91439" tIns="45719" rIns="91439" bIns="45719" anchor="t">
            <a:noAutofit/>
          </a:bodyPr>
          <a:lstStyle/>
          <a:p>
            <a:endParaRPr/>
          </a:p>
        </p:txBody>
      </p:sp>
      <p:sp>
        <p:nvSpPr>
          <p:cNvPr id="3" name="Picture Placeholder 2"/>
          <p:cNvSpPr>
            <a:spLocks noGrp="1"/>
          </p:cNvSpPr>
          <p:nvPr>
            <p:ph type="pic" sz="quarter" idx="15"/>
          </p:nvPr>
        </p:nvSpPr>
        <p:spPr>
          <a:xfrm>
            <a:off x="7375490" y="4831405"/>
            <a:ext cx="1694081" cy="3022060"/>
          </a:xfrm>
        </p:spPr>
        <p:txBody>
          <a:bodyPr/>
          <a:lstStyle/>
          <a:p>
            <a:endParaRPr lang="en-US"/>
          </a:p>
        </p:txBody>
      </p:sp>
    </p:spTree>
    <p:extLst>
      <p:ext uri="{BB962C8B-B14F-4D97-AF65-F5344CB8AC3E}">
        <p14:creationId xmlns:p14="http://schemas.microsoft.com/office/powerpoint/2010/main" val="47443717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59031" y="13081000"/>
            <a:ext cx="453238" cy="469900"/>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
        <p:nvSpPr>
          <p:cNvPr id="4" name="Picture Placeholder 8"/>
          <p:cNvSpPr>
            <a:spLocks noGrp="1"/>
          </p:cNvSpPr>
          <p:nvPr>
            <p:ph type="pic" sz="quarter" idx="14"/>
          </p:nvPr>
        </p:nvSpPr>
        <p:spPr>
          <a:xfrm>
            <a:off x="-2752197" y="1899501"/>
            <a:ext cx="9916705" cy="9916704"/>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5168858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9" name="Shape 559"/>
          <p:cNvSpPr>
            <a:spLocks noGrp="1"/>
          </p:cNvSpPr>
          <p:nvPr>
            <p:ph type="sldNum" sz="quarter" idx="2"/>
          </p:nvPr>
        </p:nvSpPr>
        <p:spPr>
          <a:xfrm>
            <a:off x="11959031" y="13081000"/>
            <a:ext cx="453238" cy="469900"/>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113134" y="13081000"/>
            <a:ext cx="2145031" cy="2628900"/>
          </a:xfrm>
          <a:prstGeom prst="rect">
            <a:avLst/>
          </a:prstGeom>
          <a:ln w="12700">
            <a:miter lim="400000"/>
          </a:ln>
        </p:spPr>
        <p:txBody>
          <a:bodyPr wrap="none" lIns="50800" tIns="50800" rIns="50800" bIns="50800">
            <a:spAutoFit/>
          </a:bodyPr>
          <a:lstStyle>
            <a:lvl1pPr>
              <a:lnSpc>
                <a:spcPct val="100000"/>
              </a:lnSpc>
              <a:defRPr sz="15000">
                <a:solidFill>
                  <a:srgbClr val="F0F2F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703" r:id="rId1"/>
    <p:sldLayoutId id="2147483699" r:id="rId2"/>
    <p:sldLayoutId id="2147483700" r:id="rId3"/>
    <p:sldLayoutId id="2147483702" r:id="rId4"/>
    <p:sldLayoutId id="2147483701" r:id="rId5"/>
    <p:sldLayoutId id="2147483697" r:id="rId6"/>
  </p:sldLayoutIdLst>
  <p:transition spd="med"/>
  <p:hf hdr="0" ftr="0" dt="0"/>
  <p:txStyles>
    <p:titleStyle>
      <a:lvl1pPr marL="0" marR="0" indent="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1pPr>
      <a:lvl2pPr marL="0" marR="0" indent="228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2pPr>
      <a:lvl3pPr marL="0" marR="0" indent="457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3pPr>
      <a:lvl4pPr marL="0" marR="0" indent="685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4pPr>
      <a:lvl5pPr marL="0" marR="0" indent="9144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5pPr>
      <a:lvl6pPr marL="0" marR="0" indent="11430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6pPr>
      <a:lvl7pPr marL="0" marR="0" indent="1371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7pPr>
      <a:lvl8pPr marL="0" marR="0" indent="1600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8pPr>
      <a:lvl9pPr marL="0" marR="0" indent="1828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9pPr>
    </p:titleStyle>
    <p:bodyStyle>
      <a:lvl1pPr marL="29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1pPr>
      <a:lvl2pPr marL="92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2pPr>
      <a:lvl3pPr marL="156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3pPr>
      <a:lvl4pPr marL="219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4pPr>
      <a:lvl5pPr marL="283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5pPr>
      <a:lvl6pPr marL="3468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6pPr>
      <a:lvl7pPr marL="4103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7pPr>
      <a:lvl8pPr marL="4738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8pPr>
      <a:lvl9pPr marL="5373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9pPr>
    </p:bodyStyle>
    <p:otherStyle>
      <a:lvl1pPr marL="0" marR="0" indent="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1pPr>
      <a:lvl2pPr marL="0" marR="0" indent="2286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2pPr>
      <a:lvl3pPr marL="0" marR="0" indent="4572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3pPr>
      <a:lvl4pPr marL="0" marR="0" indent="6858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4pPr>
      <a:lvl5pPr marL="0" marR="0" indent="9144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5pPr>
      <a:lvl6pPr marL="0" marR="0" indent="11430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6pPr>
      <a:lvl7pPr marL="0" marR="0" indent="13716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7pPr>
      <a:lvl8pPr marL="0" marR="0" indent="16002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8pPr>
      <a:lvl9pPr marL="0" marR="0" indent="18288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24383996" cy="13709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10</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a:latin typeface="IRANYekan" panose="020B0506030804020204" pitchFamily="34" charset="-78"/>
                <a:cs typeface="IRANYekan" panose="020B0506030804020204" pitchFamily="34" charset="-78"/>
              </a:rPr>
              <a:t>آنالیز </a:t>
            </a:r>
            <a:r>
              <a:rPr lang="fa-IR" sz="4000" dirty="0" smtClean="0">
                <a:latin typeface="IRANYekan" panose="020B0506030804020204" pitchFamily="34" charset="-78"/>
                <a:cs typeface="IRANYekan" panose="020B0506030804020204" pitchFamily="34" charset="-78"/>
              </a:rPr>
              <a:t>اولیه</a:t>
            </a:r>
            <a:endParaRPr lang="fa-IR" sz="4000" dirty="0">
              <a:latin typeface="IRANYekan" panose="020B0506030804020204" pitchFamily="34" charset="-78"/>
              <a:cs typeface="IRANYekan" panose="020B0506030804020204" pitchFamily="34" charset="-78"/>
            </a:endParaRPr>
          </a:p>
        </p:txBody>
      </p:sp>
      <p:grpSp>
        <p:nvGrpSpPr>
          <p:cNvPr id="43" name="Group 42"/>
          <p:cNvGrpSpPr/>
          <p:nvPr/>
        </p:nvGrpSpPr>
        <p:grpSpPr>
          <a:xfrm>
            <a:off x="4913521" y="3446407"/>
            <a:ext cx="13808132" cy="841256"/>
            <a:chOff x="4981516" y="4544807"/>
            <a:chExt cx="13808132" cy="841256"/>
          </a:xfrm>
        </p:grpSpPr>
        <p:sp>
          <p:nvSpPr>
            <p:cNvPr id="44" name="TextBox 43"/>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جایگاه فعلی در کلمات هدف را بررسی کنید؟ آیا سایت اعتبار لازم برای لینک سازی را دارد؟</a:t>
              </a:r>
              <a:endParaRPr lang="fa-IR" dirty="0">
                <a:latin typeface="IRANYekan" panose="020B0506030804020204" pitchFamily="34" charset="-78"/>
                <a:cs typeface="IRANYekan" panose="020B0506030804020204" pitchFamily="34" charset="-78"/>
              </a:endParaRPr>
            </a:p>
          </p:txBody>
        </p:sp>
        <p:grpSp>
          <p:nvGrpSpPr>
            <p:cNvPr id="45" name="Group 44"/>
            <p:cNvGrpSpPr/>
            <p:nvPr/>
          </p:nvGrpSpPr>
          <p:grpSpPr>
            <a:xfrm>
              <a:off x="18277114" y="4663508"/>
              <a:ext cx="512534" cy="656590"/>
              <a:chOff x="19242157" y="4531851"/>
              <a:chExt cx="1342374" cy="1719670"/>
            </a:xfrm>
          </p:grpSpPr>
          <p:sp>
            <p:nvSpPr>
              <p:cNvPr id="46" name="Oval 45"/>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7" name="TextBox 4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
        <p:nvSpPr>
          <p:cNvPr id="31" name="TextBox 30"/>
          <p:cNvSpPr txBox="1"/>
          <p:nvPr/>
        </p:nvSpPr>
        <p:spPr>
          <a:xfrm>
            <a:off x="17076203" y="7670322"/>
            <a:ext cx="409723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سایت آماده لینک سازی است؟</a:t>
            </a:r>
            <a:endParaRPr lang="fa-IR" dirty="0" smtClean="0">
              <a:latin typeface="IRANYekan" panose="020B0506030804020204" pitchFamily="34" charset="-78"/>
              <a:cs typeface="IRANYekan" panose="020B0506030804020204" pitchFamily="34" charset="-78"/>
            </a:endParaRPr>
          </a:p>
        </p:txBody>
      </p:sp>
      <p:grpSp>
        <p:nvGrpSpPr>
          <p:cNvPr id="32" name="Group 31"/>
          <p:cNvGrpSpPr/>
          <p:nvPr/>
        </p:nvGrpSpPr>
        <p:grpSpPr>
          <a:xfrm>
            <a:off x="14544005" y="5808544"/>
            <a:ext cx="2334508" cy="4581656"/>
            <a:chOff x="12881113" y="7229732"/>
            <a:chExt cx="2334508" cy="4581656"/>
          </a:xfrm>
        </p:grpSpPr>
        <p:cxnSp>
          <p:nvCxnSpPr>
            <p:cNvPr id="33" name="Elbow Connector 32"/>
            <p:cNvCxnSpPr/>
            <p:nvPr/>
          </p:nvCxnSpPr>
          <p:spPr>
            <a:xfrm rot="10800000">
              <a:off x="12881113" y="7229732"/>
              <a:ext cx="2334506" cy="2282406"/>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34" name="Elbow Connector 33"/>
            <p:cNvCxnSpPr/>
            <p:nvPr/>
          </p:nvCxnSpPr>
          <p:spPr>
            <a:xfrm rot="10800000" flipV="1">
              <a:off x="12881114" y="9668237"/>
              <a:ext cx="2334507" cy="2143151"/>
            </a:xfrm>
            <a:prstGeom prst="bentConnector3">
              <a:avLst/>
            </a:prstGeom>
            <a:noFill/>
            <a:ln w="34925" cap="flat">
              <a:solidFill>
                <a:srgbClr val="FF0000"/>
              </a:solidFill>
              <a:prstDash val="dash"/>
              <a:miter lim="400000"/>
              <a:tailEnd type="arrow"/>
            </a:ln>
            <a:effectLst/>
            <a:sp3d/>
          </p:spPr>
          <p:style>
            <a:lnRef idx="0">
              <a:scrgbClr r="0" g="0" b="0"/>
            </a:lnRef>
            <a:fillRef idx="0">
              <a:scrgbClr r="0" g="0" b="0"/>
            </a:fillRef>
            <a:effectRef idx="0">
              <a:scrgbClr r="0" g="0" b="0"/>
            </a:effectRef>
            <a:fontRef idx="none"/>
          </p:style>
        </p:cxnSp>
      </p:grpSp>
      <p:sp>
        <p:nvSpPr>
          <p:cNvPr id="35" name="TextBox 34"/>
          <p:cNvSpPr txBox="1"/>
          <p:nvPr/>
        </p:nvSpPr>
        <p:spPr>
          <a:xfrm>
            <a:off x="9062720" y="5292678"/>
            <a:ext cx="535059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تدوین استراتژی و زمان بندی لینک سازی</a:t>
            </a:r>
            <a:endParaRPr lang="fa-IR" dirty="0" smtClean="0">
              <a:latin typeface="IRANYekan" panose="020B0506030804020204" pitchFamily="34" charset="-78"/>
              <a:cs typeface="IRANYekan" panose="020B0506030804020204" pitchFamily="34" charset="-78"/>
            </a:endParaRPr>
          </a:p>
        </p:txBody>
      </p:sp>
      <p:sp>
        <p:nvSpPr>
          <p:cNvPr id="36" name="TextBox 35"/>
          <p:cNvSpPr txBox="1"/>
          <p:nvPr/>
        </p:nvSpPr>
        <p:spPr>
          <a:xfrm>
            <a:off x="9753600" y="9874195"/>
            <a:ext cx="465971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رقابت در این عبارات دشوار نیست؟</a:t>
            </a:r>
            <a:endParaRPr lang="fa-IR" dirty="0" smtClean="0">
              <a:latin typeface="IRANYekan" panose="020B0506030804020204" pitchFamily="34" charset="-78"/>
              <a:cs typeface="IRANYekan" panose="020B0506030804020204" pitchFamily="34" charset="-78"/>
            </a:endParaRPr>
          </a:p>
        </p:txBody>
      </p:sp>
      <p:sp>
        <p:nvSpPr>
          <p:cNvPr id="51" name="TextBox 50"/>
          <p:cNvSpPr txBox="1"/>
          <p:nvPr/>
        </p:nvSpPr>
        <p:spPr>
          <a:xfrm>
            <a:off x="2186961" y="4549665"/>
            <a:ext cx="427022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لینک سازی دستی</a:t>
            </a:r>
            <a:endParaRPr lang="fa-IR" dirty="0" smtClean="0">
              <a:latin typeface="IRANYekan" panose="020B0506030804020204" pitchFamily="34" charset="-78"/>
              <a:cs typeface="IRANYekan" panose="020B0506030804020204" pitchFamily="34" charset="-78"/>
            </a:endParaRPr>
          </a:p>
        </p:txBody>
      </p:sp>
      <p:sp>
        <p:nvSpPr>
          <p:cNvPr id="52" name="TextBox 51"/>
          <p:cNvSpPr txBox="1"/>
          <p:nvPr/>
        </p:nvSpPr>
        <p:spPr>
          <a:xfrm>
            <a:off x="2883154" y="5383382"/>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خرید رپورتاژ آگهی</a:t>
            </a:r>
            <a:endParaRPr lang="fa-IR" dirty="0" smtClean="0">
              <a:latin typeface="IRANYekan" panose="020B0506030804020204" pitchFamily="34" charset="-78"/>
              <a:cs typeface="IRANYekan" panose="020B0506030804020204" pitchFamily="34" charset="-78"/>
            </a:endParaRPr>
          </a:p>
        </p:txBody>
      </p:sp>
      <p:grpSp>
        <p:nvGrpSpPr>
          <p:cNvPr id="8" name="Group 7"/>
          <p:cNvGrpSpPr/>
          <p:nvPr/>
        </p:nvGrpSpPr>
        <p:grpSpPr>
          <a:xfrm>
            <a:off x="6597527" y="5065527"/>
            <a:ext cx="2334504" cy="1680833"/>
            <a:chOff x="6597527" y="5065527"/>
            <a:chExt cx="2334504" cy="1680833"/>
          </a:xfrm>
        </p:grpSpPr>
        <p:cxnSp>
          <p:nvCxnSpPr>
            <p:cNvPr id="49" name="Elbow Connector 48"/>
            <p:cNvCxnSpPr/>
            <p:nvPr/>
          </p:nvCxnSpPr>
          <p:spPr>
            <a:xfrm rot="10800000">
              <a:off x="6597527" y="5065527"/>
              <a:ext cx="2334503" cy="650787"/>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53" name="Elbow Connector 52"/>
            <p:cNvCxnSpPr/>
            <p:nvPr/>
          </p:nvCxnSpPr>
          <p:spPr>
            <a:xfrm rot="10800000">
              <a:off x="6643090" y="5891878"/>
              <a:ext cx="2279289" cy="11765"/>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54" name="Elbow Connector 53"/>
            <p:cNvCxnSpPr/>
            <p:nvPr/>
          </p:nvCxnSpPr>
          <p:spPr>
            <a:xfrm rot="10800000" flipV="1">
              <a:off x="6643090" y="6096684"/>
              <a:ext cx="2288941" cy="649676"/>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grpSp>
      <p:sp>
        <p:nvSpPr>
          <p:cNvPr id="55" name="TextBox 54"/>
          <p:cNvSpPr txBox="1"/>
          <p:nvPr/>
        </p:nvSpPr>
        <p:spPr>
          <a:xfrm>
            <a:off x="2883154" y="6217099"/>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خرید بک لینک</a:t>
            </a:r>
            <a:endParaRPr lang="fa-IR" dirty="0" smtClean="0">
              <a:latin typeface="IRANYekan" panose="020B0506030804020204" pitchFamily="34" charset="-78"/>
              <a:cs typeface="IRANYekan" panose="020B0506030804020204" pitchFamily="34" charset="-78"/>
            </a:endParaRPr>
          </a:p>
        </p:txBody>
      </p:sp>
      <p:grpSp>
        <p:nvGrpSpPr>
          <p:cNvPr id="56" name="Group 55"/>
          <p:cNvGrpSpPr/>
          <p:nvPr/>
        </p:nvGrpSpPr>
        <p:grpSpPr>
          <a:xfrm>
            <a:off x="7343128" y="9661470"/>
            <a:ext cx="2334505" cy="1457462"/>
            <a:chOff x="6776544" y="9511921"/>
            <a:chExt cx="2334505" cy="1457462"/>
          </a:xfrm>
        </p:grpSpPr>
        <p:cxnSp>
          <p:nvCxnSpPr>
            <p:cNvPr id="57" name="Elbow Connector 56"/>
            <p:cNvCxnSpPr/>
            <p:nvPr/>
          </p:nvCxnSpPr>
          <p:spPr>
            <a:xfrm rot="10800000">
              <a:off x="6776544" y="9511921"/>
              <a:ext cx="2334503" cy="650787"/>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58" name="Elbow Connector 57"/>
            <p:cNvCxnSpPr/>
            <p:nvPr/>
          </p:nvCxnSpPr>
          <p:spPr>
            <a:xfrm rot="10800000" flipV="1">
              <a:off x="6776544" y="10318811"/>
              <a:ext cx="2334505" cy="650572"/>
            </a:xfrm>
            <a:prstGeom prst="bentConnector3">
              <a:avLst/>
            </a:prstGeom>
            <a:noFill/>
            <a:ln w="34925" cap="flat">
              <a:solidFill>
                <a:srgbClr val="FF0000"/>
              </a:solidFill>
              <a:prstDash val="dash"/>
              <a:miter lim="400000"/>
              <a:tailEnd type="arrow"/>
            </a:ln>
            <a:effectLst/>
            <a:sp3d/>
          </p:spPr>
          <p:style>
            <a:lnRef idx="0">
              <a:scrgbClr r="0" g="0" b="0"/>
            </a:lnRef>
            <a:fillRef idx="0">
              <a:scrgbClr r="0" g="0" b="0"/>
            </a:fillRef>
            <a:effectRef idx="0">
              <a:scrgbClr r="0" g="0" b="0"/>
            </a:effectRef>
            <a:fontRef idx="none"/>
          </p:style>
        </p:cxnSp>
      </p:grpSp>
      <p:sp>
        <p:nvSpPr>
          <p:cNvPr id="59" name="TextBox 58"/>
          <p:cNvSpPr txBox="1"/>
          <p:nvPr/>
        </p:nvSpPr>
        <p:spPr>
          <a:xfrm>
            <a:off x="2932562" y="9145608"/>
            <a:ext cx="427022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تدوین استراتژی آینده</a:t>
            </a:r>
            <a:endParaRPr lang="fa-IR" dirty="0" smtClean="0">
              <a:latin typeface="IRANYekan" panose="020B0506030804020204" pitchFamily="34" charset="-78"/>
              <a:cs typeface="IRANYekan" panose="020B0506030804020204" pitchFamily="34" charset="-78"/>
            </a:endParaRPr>
          </a:p>
        </p:txBody>
      </p:sp>
      <p:sp>
        <p:nvSpPr>
          <p:cNvPr id="60" name="TextBox 59"/>
          <p:cNvSpPr txBox="1"/>
          <p:nvPr/>
        </p:nvSpPr>
        <p:spPr>
          <a:xfrm>
            <a:off x="3628755" y="10587628"/>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انصراف از انجام پروژه</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240206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P spid="35" grpId="0"/>
      <p:bldP spid="36" grpId="0"/>
      <p:bldP spid="51" grpId="0"/>
      <p:bldP spid="52" grpId="0"/>
      <p:bldP spid="55"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11</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نتیجه آنالیز اولیه</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122215" y="3481928"/>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اگر در فرآیند آنالیز اولیه به این نتیجه رسیدید که شانس موفقیت شما در این پروژه پایین است انصراف خود از انجام آن را به مشتری اعلام کنید و دلایل این موضوع را به او شرح دهید.</a:t>
            </a:r>
            <a:endParaRPr lang="fa-IR" dirty="0" smtClean="0">
              <a:latin typeface="IRANYekan" panose="020B0506030804020204" pitchFamily="34" charset="-78"/>
              <a:cs typeface="IRANYekan" panose="020B0506030804020204" pitchFamily="34" charset="-78"/>
            </a:endParaRPr>
          </a:p>
        </p:txBody>
      </p:sp>
      <p:grpSp>
        <p:nvGrpSpPr>
          <p:cNvPr id="45" name="Group 44"/>
          <p:cNvGrpSpPr/>
          <p:nvPr/>
        </p:nvGrpSpPr>
        <p:grpSpPr>
          <a:xfrm>
            <a:off x="18599275" y="5903847"/>
            <a:ext cx="512534" cy="656590"/>
            <a:chOff x="19242157" y="4531851"/>
            <a:chExt cx="1342374" cy="1719670"/>
          </a:xfrm>
        </p:grpSpPr>
        <p:sp>
          <p:nvSpPr>
            <p:cNvPr id="46" name="Oval 45"/>
            <p:cNvSpPr/>
            <p:nvPr/>
          </p:nvSpPr>
          <p:spPr>
            <a:xfrm>
              <a:off x="19242157" y="4720496"/>
              <a:ext cx="1342374" cy="1342374"/>
            </a:xfrm>
            <a:prstGeom prst="ellipse">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7" name="TextBox 4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sp>
        <p:nvSpPr>
          <p:cNvPr id="32" name="TextBox 31"/>
          <p:cNvSpPr txBox="1"/>
          <p:nvPr/>
        </p:nvSpPr>
        <p:spPr>
          <a:xfrm>
            <a:off x="5069114" y="544218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اگر تصمیم به همکاری با این مجموعه گرفتید باید دقیقا مشخص کنید که چه خدماتی، با چه هدفی و با چه هزینه ای به مشتری ارایه خواهید کرد.</a:t>
            </a:r>
            <a:endParaRPr lang="fa-IR" dirty="0" smtClean="0">
              <a:latin typeface="IRANYekan" panose="020B0506030804020204" pitchFamily="34" charset="-78"/>
              <a:cs typeface="IRANYekan" panose="020B0506030804020204" pitchFamily="34" charset="-78"/>
            </a:endParaRPr>
          </a:p>
        </p:txBody>
      </p:sp>
      <p:grpSp>
        <p:nvGrpSpPr>
          <p:cNvPr id="33" name="Group 32"/>
          <p:cNvGrpSpPr/>
          <p:nvPr/>
        </p:nvGrpSpPr>
        <p:grpSpPr>
          <a:xfrm>
            <a:off x="18599275" y="3758927"/>
            <a:ext cx="512534" cy="1025922"/>
            <a:chOff x="19242157" y="3941754"/>
            <a:chExt cx="1342374" cy="2686985"/>
          </a:xfrm>
        </p:grpSpPr>
        <p:sp>
          <p:nvSpPr>
            <p:cNvPr id="34" name="Oval 33"/>
            <p:cNvSpPr/>
            <p:nvPr/>
          </p:nvSpPr>
          <p:spPr>
            <a:xfrm>
              <a:off x="19242157" y="4720496"/>
              <a:ext cx="1342374" cy="1342374"/>
            </a:xfrm>
            <a:prstGeom prst="ellipse">
              <a:avLst/>
            </a:prstGeom>
            <a:solidFill>
              <a:srgbClr val="FA694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5" name="TextBox 34"/>
            <p:cNvSpPr txBox="1"/>
            <p:nvPr/>
          </p:nvSpPr>
          <p:spPr>
            <a:xfrm>
              <a:off x="19381233" y="3941754"/>
              <a:ext cx="1064221" cy="2686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sz="4000"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sz="4000"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sp>
        <p:nvSpPr>
          <p:cNvPr id="36" name="TextBox 35"/>
          <p:cNvSpPr txBox="1"/>
          <p:nvPr/>
        </p:nvSpPr>
        <p:spPr>
          <a:xfrm>
            <a:off x="5069114" y="7186131"/>
            <a:ext cx="1320800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برای تهیه پروپوزال باید ابتدا لیستی از خدمات سئو در نظر بگیریم. براساس سوالات و آنالیز اولیه مشخص می کنیم که دقیقا کدام یک از آنها برای این پروژه مورد نیاز است. به همین منظور در ادامه به معرفی انواع خدمات سئو و جزئیات هرکدام می پردازیم</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362687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12</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خدمات سئو</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581648" y="3373438"/>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خدمات رایج در زمینه سئو بسیار متنوع و گسترده است. برای هر پروژه خدمات متفاوتی تعریف میگردد. دقت کنید که در پروپوزال شما هر فعالیتی باید مشخص بوده و هزینه آن تعیین گردد.</a:t>
            </a:r>
            <a:endParaRPr lang="fa-IR" dirty="0" smtClean="0">
              <a:latin typeface="IRANYekan" panose="020B0506030804020204" pitchFamily="34" charset="-78"/>
              <a:cs typeface="IRANYekan" panose="020B0506030804020204" pitchFamily="34" charset="-78"/>
            </a:endParaRPr>
          </a:p>
        </p:txBody>
      </p:sp>
      <p:sp>
        <p:nvSpPr>
          <p:cNvPr id="14" name="TextBox 13"/>
          <p:cNvSpPr txBox="1"/>
          <p:nvPr/>
        </p:nvSpPr>
        <p:spPr>
          <a:xfrm>
            <a:off x="5581648" y="5043371"/>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اگر تخمین درستی از خدمات مورد نیاز نداشته باشیم، مجبور میشویم برای موفقیت پروژه فعالیت هایی انجام دهیم که برآورد هزینه برای آن صورت نگرفته است. این کار حاشیه سود شما را کاهش میدهد.</a:t>
            </a:r>
            <a:endParaRPr lang="fa-IR" dirty="0" smtClean="0">
              <a:latin typeface="IRANYekan" panose="020B0506030804020204" pitchFamily="34" charset="-78"/>
              <a:cs typeface="IRANYekan" panose="020B0506030804020204" pitchFamily="34" charset="-78"/>
            </a:endParaRPr>
          </a:p>
        </p:txBody>
      </p:sp>
      <p:sp>
        <p:nvSpPr>
          <p:cNvPr id="15" name="TextBox 14"/>
          <p:cNvSpPr txBox="1"/>
          <p:nvPr/>
        </p:nvSpPr>
        <p:spPr>
          <a:xfrm>
            <a:off x="5597058" y="6713304"/>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خدمات سئو به 5 دسته اصلی تقسیم میشود</a:t>
            </a:r>
            <a:endParaRPr lang="fa-IR" b="1" dirty="0" smtClean="0">
              <a:latin typeface="IRANYekan" panose="020B0506030804020204" pitchFamily="34" charset="-78"/>
              <a:cs typeface="IRANYekan" panose="020B0506030804020204" pitchFamily="34" charset="-78"/>
            </a:endParaRPr>
          </a:p>
        </p:txBody>
      </p:sp>
      <p:grpSp>
        <p:nvGrpSpPr>
          <p:cNvPr id="9" name="Group 8"/>
          <p:cNvGrpSpPr/>
          <p:nvPr/>
        </p:nvGrpSpPr>
        <p:grpSpPr>
          <a:xfrm>
            <a:off x="17790780" y="7985925"/>
            <a:ext cx="2078696" cy="3019784"/>
            <a:chOff x="17765710" y="8396849"/>
            <a:chExt cx="2078696" cy="3019784"/>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5710" y="8396849"/>
              <a:ext cx="2047875" cy="2047875"/>
            </a:xfrm>
            <a:prstGeom prst="rect">
              <a:avLst/>
            </a:prstGeom>
          </p:spPr>
        </p:pic>
        <p:sp>
          <p:nvSpPr>
            <p:cNvPr id="21" name="TextBox 20"/>
            <p:cNvSpPr txBox="1"/>
            <p:nvPr/>
          </p:nvSpPr>
          <p:spPr>
            <a:xfrm>
              <a:off x="17765710"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تکنیکال</a:t>
              </a:r>
              <a:endParaRPr lang="fa-IR" b="1" dirty="0" smtClean="0">
                <a:latin typeface="IRANYekan" panose="020B0506030804020204" pitchFamily="34" charset="-78"/>
                <a:cs typeface="IRANYekan" panose="020B0506030804020204" pitchFamily="34" charset="-78"/>
              </a:endParaRPr>
            </a:p>
          </p:txBody>
        </p:sp>
      </p:grpSp>
      <p:grpSp>
        <p:nvGrpSpPr>
          <p:cNvPr id="10" name="Group 9"/>
          <p:cNvGrpSpPr/>
          <p:nvPr/>
        </p:nvGrpSpPr>
        <p:grpSpPr>
          <a:xfrm>
            <a:off x="14466108" y="8087525"/>
            <a:ext cx="2098969" cy="2918184"/>
            <a:chOff x="14441038" y="8498449"/>
            <a:chExt cx="2098969" cy="291818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1038" y="8498449"/>
              <a:ext cx="2047875" cy="2047875"/>
            </a:xfrm>
            <a:prstGeom prst="rect">
              <a:avLst/>
            </a:prstGeom>
          </p:spPr>
        </p:pic>
        <p:sp>
          <p:nvSpPr>
            <p:cNvPr id="22" name="TextBox 21"/>
            <p:cNvSpPr txBox="1"/>
            <p:nvPr/>
          </p:nvSpPr>
          <p:spPr>
            <a:xfrm>
              <a:off x="14461311"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بازاریابی محتوا</a:t>
              </a:r>
              <a:endParaRPr lang="fa-IR" b="1" dirty="0" smtClean="0">
                <a:latin typeface="IRANYekan" panose="020B0506030804020204" pitchFamily="34" charset="-78"/>
                <a:cs typeface="IRANYekan" panose="020B0506030804020204" pitchFamily="34" charset="-78"/>
              </a:endParaRPr>
            </a:p>
          </p:txBody>
        </p:sp>
      </p:grpSp>
      <p:grpSp>
        <p:nvGrpSpPr>
          <p:cNvPr id="11" name="Group 10"/>
          <p:cNvGrpSpPr/>
          <p:nvPr/>
        </p:nvGrpSpPr>
        <p:grpSpPr>
          <a:xfrm>
            <a:off x="11141437" y="8026565"/>
            <a:ext cx="2119241" cy="2979144"/>
            <a:chOff x="11116367" y="8437489"/>
            <a:chExt cx="2119241" cy="2979144"/>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6367" y="8437489"/>
              <a:ext cx="2047875" cy="2047875"/>
            </a:xfrm>
            <a:prstGeom prst="rect">
              <a:avLst/>
            </a:prstGeom>
          </p:spPr>
        </p:pic>
        <p:sp>
          <p:nvSpPr>
            <p:cNvPr id="23" name="TextBox 22"/>
            <p:cNvSpPr txBox="1"/>
            <p:nvPr/>
          </p:nvSpPr>
          <p:spPr>
            <a:xfrm>
              <a:off x="11156912"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لینک سازی</a:t>
              </a:r>
              <a:endParaRPr lang="fa-IR" b="1" dirty="0" smtClean="0">
                <a:latin typeface="IRANYekan" panose="020B0506030804020204" pitchFamily="34" charset="-78"/>
                <a:cs typeface="IRANYekan" panose="020B0506030804020204" pitchFamily="34" charset="-78"/>
              </a:endParaRPr>
            </a:p>
          </p:txBody>
        </p:sp>
      </p:grpSp>
      <p:grpSp>
        <p:nvGrpSpPr>
          <p:cNvPr id="12" name="Group 11"/>
          <p:cNvGrpSpPr/>
          <p:nvPr/>
        </p:nvGrpSpPr>
        <p:grpSpPr>
          <a:xfrm>
            <a:off x="7816766" y="8026565"/>
            <a:ext cx="2098968" cy="2979144"/>
            <a:chOff x="7791696" y="8437489"/>
            <a:chExt cx="2098968" cy="29791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696" y="8437489"/>
              <a:ext cx="2047875" cy="2047875"/>
            </a:xfrm>
            <a:prstGeom prst="rect">
              <a:avLst/>
            </a:prstGeom>
          </p:spPr>
        </p:pic>
        <p:sp>
          <p:nvSpPr>
            <p:cNvPr id="24" name="TextBox 23"/>
            <p:cNvSpPr txBox="1"/>
            <p:nvPr/>
          </p:nvSpPr>
          <p:spPr>
            <a:xfrm>
              <a:off x="7811968"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لوکال سئو</a:t>
              </a:r>
              <a:endParaRPr lang="fa-IR" b="1" dirty="0" smtClean="0">
                <a:latin typeface="IRANYekan" panose="020B0506030804020204" pitchFamily="34" charset="-78"/>
                <a:cs typeface="IRANYekan" panose="020B0506030804020204" pitchFamily="34" charset="-78"/>
              </a:endParaRPr>
            </a:p>
          </p:txBody>
        </p:sp>
      </p:grpSp>
      <p:grpSp>
        <p:nvGrpSpPr>
          <p:cNvPr id="16" name="Group 15"/>
          <p:cNvGrpSpPr/>
          <p:nvPr/>
        </p:nvGrpSpPr>
        <p:grpSpPr>
          <a:xfrm>
            <a:off x="4476684" y="8026565"/>
            <a:ext cx="2078696" cy="2979144"/>
            <a:chOff x="4451614" y="8437489"/>
            <a:chExt cx="2078696" cy="2979144"/>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7025" y="8437489"/>
              <a:ext cx="2047875" cy="2047875"/>
            </a:xfrm>
            <a:prstGeom prst="rect">
              <a:avLst/>
            </a:prstGeom>
          </p:spPr>
        </p:pic>
        <p:sp>
          <p:nvSpPr>
            <p:cNvPr id="25" name="TextBox 24"/>
            <p:cNvSpPr txBox="1"/>
            <p:nvPr/>
          </p:nvSpPr>
          <p:spPr>
            <a:xfrm>
              <a:off x="4451614"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آنالیز و مشاوره</a:t>
              </a:r>
              <a:endParaRPr lang="fa-IR" b="1" dirty="0" smtClean="0">
                <a:latin typeface="IRANYekan" panose="020B0506030804020204" pitchFamily="34" charset="-78"/>
                <a:cs typeface="IRANYekan" panose="020B0506030804020204" pitchFamily="34" charset="-78"/>
              </a:endParaRPr>
            </a:p>
          </p:txBody>
        </p:sp>
      </p:grpSp>
    </p:spTree>
    <p:extLst>
      <p:ext uri="{BB962C8B-B14F-4D97-AF65-F5344CB8AC3E}">
        <p14:creationId xmlns:p14="http://schemas.microsoft.com/office/powerpoint/2010/main" val="293132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13</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grpSp>
        <p:nvGrpSpPr>
          <p:cNvPr id="9" name="Group 8"/>
          <p:cNvGrpSpPr/>
          <p:nvPr/>
        </p:nvGrpSpPr>
        <p:grpSpPr>
          <a:xfrm>
            <a:off x="17790780" y="7985925"/>
            <a:ext cx="2078696" cy="3019784"/>
            <a:chOff x="17765710" y="8396849"/>
            <a:chExt cx="2078696" cy="3019784"/>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5710" y="8396849"/>
              <a:ext cx="2047875" cy="2047875"/>
            </a:xfrm>
            <a:prstGeom prst="rect">
              <a:avLst/>
            </a:prstGeom>
          </p:spPr>
        </p:pic>
        <p:sp>
          <p:nvSpPr>
            <p:cNvPr id="21" name="TextBox 20"/>
            <p:cNvSpPr txBox="1"/>
            <p:nvPr/>
          </p:nvSpPr>
          <p:spPr>
            <a:xfrm>
              <a:off x="17765710"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تکنیکال</a:t>
              </a:r>
              <a:endParaRPr lang="fa-IR" b="1" dirty="0" smtClean="0">
                <a:latin typeface="IRANYekan" panose="020B0506030804020204" pitchFamily="34" charset="-78"/>
                <a:cs typeface="IRANYekan" panose="020B0506030804020204" pitchFamily="34" charset="-78"/>
              </a:endParaRPr>
            </a:p>
          </p:txBody>
        </p:sp>
      </p:grpSp>
      <p:grpSp>
        <p:nvGrpSpPr>
          <p:cNvPr id="26" name="Group 25"/>
          <p:cNvGrpSpPr/>
          <p:nvPr/>
        </p:nvGrpSpPr>
        <p:grpSpPr>
          <a:xfrm>
            <a:off x="3982648" y="4053700"/>
            <a:ext cx="13808132" cy="841256"/>
            <a:chOff x="4981516" y="4544807"/>
            <a:chExt cx="13808132" cy="841256"/>
          </a:xfrm>
        </p:grpSpPr>
        <p:sp>
          <p:nvSpPr>
            <p:cNvPr id="27" name="TextBox 26"/>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بهینه </a:t>
              </a:r>
              <a:r>
                <a:rPr lang="fa-IR" dirty="0">
                  <a:latin typeface="IRANYekan" panose="020B0506030804020204" pitchFamily="34" charset="-78"/>
                  <a:cs typeface="IRANYekan" panose="020B0506030804020204" pitchFamily="34" charset="-78"/>
                </a:rPr>
                <a:t>سازی سرعت سایت</a:t>
              </a:r>
              <a:endParaRPr lang="fa-IR" dirty="0">
                <a:latin typeface="IRANYekan" panose="020B0506030804020204" pitchFamily="34" charset="-78"/>
                <a:cs typeface="IRANYekan" panose="020B0506030804020204" pitchFamily="34" charset="-78"/>
              </a:endParaRPr>
            </a:p>
          </p:txBody>
        </p:sp>
        <p:grpSp>
          <p:nvGrpSpPr>
            <p:cNvPr id="28" name="Group 27"/>
            <p:cNvGrpSpPr/>
            <p:nvPr/>
          </p:nvGrpSpPr>
          <p:grpSpPr>
            <a:xfrm>
              <a:off x="18277114" y="4663508"/>
              <a:ext cx="512534" cy="656590"/>
              <a:chOff x="19242157" y="4531851"/>
              <a:chExt cx="1342374" cy="1719670"/>
            </a:xfrm>
          </p:grpSpPr>
          <p:sp>
            <p:nvSpPr>
              <p:cNvPr id="29" name="Oval 28"/>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0" name="TextBox 29"/>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1" name="Group 30"/>
          <p:cNvGrpSpPr/>
          <p:nvPr/>
        </p:nvGrpSpPr>
        <p:grpSpPr>
          <a:xfrm>
            <a:off x="3878739" y="4945865"/>
            <a:ext cx="13912041" cy="841256"/>
            <a:chOff x="4877607" y="5495200"/>
            <a:chExt cx="13912041" cy="841256"/>
          </a:xfrm>
        </p:grpSpPr>
        <p:sp>
          <p:nvSpPr>
            <p:cNvPr id="32" name="TextBox 31"/>
            <p:cNvSpPr txBox="1"/>
            <p:nvPr/>
          </p:nvSpPr>
          <p:spPr>
            <a:xfrm>
              <a:off x="4877607" y="5495200"/>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بهینه </a:t>
              </a:r>
              <a:r>
                <a:rPr lang="fa-IR" dirty="0">
                  <a:latin typeface="IRANYekan" panose="020B0506030804020204" pitchFamily="34" charset="-78"/>
                  <a:cs typeface="IRANYekan" panose="020B0506030804020204" pitchFamily="34" charset="-78"/>
                </a:rPr>
                <a:t>سازی کدها و تگ های </a:t>
              </a:r>
              <a:r>
                <a:rPr lang="en-US" dirty="0">
                  <a:latin typeface="IRANYekan" panose="020B0506030804020204" pitchFamily="34" charset="-78"/>
                  <a:cs typeface="IRANYekan" panose="020B0506030804020204" pitchFamily="34" charset="-78"/>
                </a:rPr>
                <a:t>html</a:t>
              </a:r>
              <a:endParaRPr lang="fa-IR" dirty="0">
                <a:latin typeface="IRANYekan" panose="020B0506030804020204" pitchFamily="34" charset="-78"/>
                <a:cs typeface="IRANYekan" panose="020B0506030804020204" pitchFamily="34" charset="-78"/>
              </a:endParaRPr>
            </a:p>
          </p:txBody>
        </p:sp>
        <p:grpSp>
          <p:nvGrpSpPr>
            <p:cNvPr id="33" name="Group 32"/>
            <p:cNvGrpSpPr/>
            <p:nvPr/>
          </p:nvGrpSpPr>
          <p:grpSpPr>
            <a:xfrm>
              <a:off x="18277114" y="5587533"/>
              <a:ext cx="512534" cy="656590"/>
              <a:chOff x="19242157" y="4531851"/>
              <a:chExt cx="1342374" cy="1719670"/>
            </a:xfrm>
          </p:grpSpPr>
          <p:sp>
            <p:nvSpPr>
              <p:cNvPr id="34" name="Oval 33"/>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5" name="TextBox 34"/>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6" name="Group 35"/>
          <p:cNvGrpSpPr/>
          <p:nvPr/>
        </p:nvGrpSpPr>
        <p:grpSpPr>
          <a:xfrm>
            <a:off x="3878739" y="5838030"/>
            <a:ext cx="13912041" cy="841256"/>
            <a:chOff x="4877607" y="6445593"/>
            <a:chExt cx="13912041" cy="841256"/>
          </a:xfrm>
        </p:grpSpPr>
        <p:sp>
          <p:nvSpPr>
            <p:cNvPr id="38" name="TextBox 37"/>
            <p:cNvSpPr txBox="1"/>
            <p:nvPr/>
          </p:nvSpPr>
          <p:spPr>
            <a:xfrm>
              <a:off x="4877607" y="6445593"/>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سلامت کلی سایت؛ مدیریت </a:t>
              </a:r>
              <a:r>
                <a:rPr lang="en-US" dirty="0" smtClean="0">
                  <a:latin typeface="IRANYekan" panose="020B0506030804020204" pitchFamily="34" charset="-78"/>
                  <a:cs typeface="IRANYekan" panose="020B0506030804020204" pitchFamily="34" charset="-78"/>
                </a:rPr>
                <a:t>Robots</a:t>
              </a:r>
              <a:r>
                <a:rPr lang="fa-IR" dirty="0" smtClean="0">
                  <a:latin typeface="IRANYekan" panose="020B0506030804020204" pitchFamily="34" charset="-78"/>
                  <a:cs typeface="IRANYekan" panose="020B0506030804020204" pitchFamily="34" charset="-78"/>
                </a:rPr>
                <a:t>، </a:t>
              </a:r>
              <a:r>
                <a:rPr lang="en-US" dirty="0" smtClean="0">
                  <a:latin typeface="IRANYekan" panose="020B0506030804020204" pitchFamily="34" charset="-78"/>
                  <a:cs typeface="IRANYekan" panose="020B0506030804020204" pitchFamily="34" charset="-78"/>
                </a:rPr>
                <a:t>Sitemaps</a:t>
              </a:r>
              <a:r>
                <a:rPr lang="fa-IR" dirty="0" smtClean="0">
                  <a:latin typeface="IRANYekan" panose="020B0506030804020204" pitchFamily="34" charset="-78"/>
                  <a:cs typeface="IRANYekan" panose="020B0506030804020204" pitchFamily="34" charset="-78"/>
                </a:rPr>
                <a:t> و </a:t>
              </a:r>
              <a:r>
                <a:rPr lang="en-US" dirty="0" smtClean="0">
                  <a:latin typeface="IRANYekan" panose="020B0506030804020204" pitchFamily="34" charset="-78"/>
                  <a:cs typeface="IRANYekan" panose="020B0506030804020204" pitchFamily="34" charset="-78"/>
                </a:rPr>
                <a:t>Redirects</a:t>
              </a:r>
              <a:r>
                <a:rPr lang="fa-IR" dirty="0" smtClean="0">
                  <a:latin typeface="IRANYekan" panose="020B0506030804020204" pitchFamily="34" charset="-78"/>
                  <a:cs typeface="IRANYekan" panose="020B0506030804020204" pitchFamily="34" charset="-78"/>
                </a:rPr>
                <a:t> و ...</a:t>
              </a:r>
              <a:endParaRPr lang="fa-IR" dirty="0">
                <a:latin typeface="IRANYekan" panose="020B0506030804020204" pitchFamily="34" charset="-78"/>
                <a:cs typeface="IRANYekan" panose="020B0506030804020204" pitchFamily="34" charset="-78"/>
              </a:endParaRPr>
            </a:p>
          </p:txBody>
        </p:sp>
        <p:grpSp>
          <p:nvGrpSpPr>
            <p:cNvPr id="39" name="Group 38"/>
            <p:cNvGrpSpPr/>
            <p:nvPr/>
          </p:nvGrpSpPr>
          <p:grpSpPr>
            <a:xfrm>
              <a:off x="18277114" y="6537926"/>
              <a:ext cx="512534" cy="656590"/>
              <a:chOff x="19242157" y="4531851"/>
              <a:chExt cx="1342374" cy="1719670"/>
            </a:xfrm>
          </p:grpSpPr>
          <p:sp>
            <p:nvSpPr>
              <p:cNvPr id="40" name="Oval 3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TextBox 4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2" name="Group 41"/>
          <p:cNvGrpSpPr/>
          <p:nvPr/>
        </p:nvGrpSpPr>
        <p:grpSpPr>
          <a:xfrm>
            <a:off x="3878739" y="6730195"/>
            <a:ext cx="13912041" cy="841256"/>
            <a:chOff x="4877607" y="7395986"/>
            <a:chExt cx="13912041" cy="841256"/>
          </a:xfrm>
        </p:grpSpPr>
        <p:sp>
          <p:nvSpPr>
            <p:cNvPr id="43" name="TextBox 42"/>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پیاده سازی نشانه گذاری استاندارد</a:t>
              </a:r>
              <a:endParaRPr lang="fa-IR" dirty="0">
                <a:latin typeface="IRANYekan" panose="020B0506030804020204" pitchFamily="34" charset="-78"/>
                <a:cs typeface="IRANYekan" panose="020B0506030804020204" pitchFamily="34" charset="-78"/>
              </a:endParaRPr>
            </a:p>
          </p:txBody>
        </p:sp>
        <p:grpSp>
          <p:nvGrpSpPr>
            <p:cNvPr id="44" name="Group 43"/>
            <p:cNvGrpSpPr/>
            <p:nvPr/>
          </p:nvGrpSpPr>
          <p:grpSpPr>
            <a:xfrm>
              <a:off x="18277114" y="7488319"/>
              <a:ext cx="512534" cy="656590"/>
              <a:chOff x="19242157" y="4531851"/>
              <a:chExt cx="1342374" cy="1719670"/>
            </a:xfrm>
          </p:grpSpPr>
          <p:sp>
            <p:nvSpPr>
              <p:cNvPr id="45" name="Oval 4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6" name="TextBox 4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4</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7" name="Group 46"/>
          <p:cNvGrpSpPr/>
          <p:nvPr/>
        </p:nvGrpSpPr>
        <p:grpSpPr>
          <a:xfrm>
            <a:off x="3878739" y="7622360"/>
            <a:ext cx="13912041" cy="841256"/>
            <a:chOff x="4877607" y="8346379"/>
            <a:chExt cx="13912041" cy="841256"/>
          </a:xfrm>
        </p:grpSpPr>
        <p:sp>
          <p:nvSpPr>
            <p:cNvPr id="48" name="TextBox 47"/>
            <p:cNvSpPr txBox="1"/>
            <p:nvPr/>
          </p:nvSpPr>
          <p:spPr>
            <a:xfrm>
              <a:off x="4877607" y="8346379"/>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طراحی و کدنویسی نسخه </a:t>
              </a:r>
              <a:r>
                <a:rPr lang="en-US" dirty="0">
                  <a:latin typeface="IRANYekan" panose="020B0506030804020204" pitchFamily="34" charset="-78"/>
                  <a:cs typeface="IRANYekan" panose="020B0506030804020204" pitchFamily="34" charset="-78"/>
                </a:rPr>
                <a:t>AMP</a:t>
              </a:r>
              <a:endParaRPr lang="fa-IR" dirty="0">
                <a:latin typeface="IRANYekan" panose="020B0506030804020204" pitchFamily="34" charset="-78"/>
                <a:cs typeface="IRANYekan" panose="020B0506030804020204" pitchFamily="34" charset="-78"/>
              </a:endParaRPr>
            </a:p>
          </p:txBody>
        </p:sp>
        <p:grpSp>
          <p:nvGrpSpPr>
            <p:cNvPr id="49" name="Group 48"/>
            <p:cNvGrpSpPr/>
            <p:nvPr/>
          </p:nvGrpSpPr>
          <p:grpSpPr>
            <a:xfrm>
              <a:off x="18277114" y="8438712"/>
              <a:ext cx="512534" cy="656590"/>
              <a:chOff x="19242157" y="4531851"/>
              <a:chExt cx="1342374" cy="1719670"/>
            </a:xfrm>
          </p:grpSpPr>
          <p:sp>
            <p:nvSpPr>
              <p:cNvPr id="50" name="Oval 4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1" name="TextBox 5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5</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52" name="Group 51"/>
          <p:cNvGrpSpPr/>
          <p:nvPr/>
        </p:nvGrpSpPr>
        <p:grpSpPr>
          <a:xfrm>
            <a:off x="3878739" y="8514527"/>
            <a:ext cx="13912041" cy="841256"/>
            <a:chOff x="4877607" y="8346379"/>
            <a:chExt cx="13912041" cy="841256"/>
          </a:xfrm>
        </p:grpSpPr>
        <p:sp>
          <p:nvSpPr>
            <p:cNvPr id="53" name="TextBox 52"/>
            <p:cNvSpPr txBox="1"/>
            <p:nvPr/>
          </p:nvSpPr>
          <p:spPr>
            <a:xfrm>
              <a:off x="4877607" y="8346379"/>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بهینه سازی یا پیاده سازی نسخه موبایل سایت</a:t>
              </a:r>
              <a:endParaRPr lang="fa-IR" dirty="0">
                <a:latin typeface="IRANYekan" panose="020B0506030804020204" pitchFamily="34" charset="-78"/>
                <a:cs typeface="IRANYekan" panose="020B0506030804020204" pitchFamily="34" charset="-78"/>
              </a:endParaRPr>
            </a:p>
          </p:txBody>
        </p:sp>
        <p:grpSp>
          <p:nvGrpSpPr>
            <p:cNvPr id="54" name="Group 53"/>
            <p:cNvGrpSpPr/>
            <p:nvPr/>
          </p:nvGrpSpPr>
          <p:grpSpPr>
            <a:xfrm>
              <a:off x="18277114" y="8438712"/>
              <a:ext cx="512534" cy="656590"/>
              <a:chOff x="19242157" y="4531851"/>
              <a:chExt cx="1342374" cy="1719670"/>
            </a:xfrm>
          </p:grpSpPr>
          <p:sp>
            <p:nvSpPr>
              <p:cNvPr id="55" name="Oval 5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6" name="TextBox 5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6</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Tree>
    <p:extLst>
      <p:ext uri="{BB962C8B-B14F-4D97-AF65-F5344CB8AC3E}">
        <p14:creationId xmlns:p14="http://schemas.microsoft.com/office/powerpoint/2010/main" val="97671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20833E-7 -1.11111E-6 L -0.27871 -0.5338 " pathEditMode="relative" rAng="0" ptsTypes="AA">
                                      <p:cBhvr>
                                        <p:cTn id="6" dur="2000" fill="hold"/>
                                        <p:tgtEl>
                                          <p:spTgt spid="9"/>
                                        </p:tgtEl>
                                        <p:attrNameLst>
                                          <p:attrName>ppt_x</p:attrName>
                                          <p:attrName>ppt_y</p:attrName>
                                        </p:attrNameLst>
                                      </p:cBhvr>
                                      <p:rCtr x="-13939" y="-2669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14</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grpSp>
        <p:nvGrpSpPr>
          <p:cNvPr id="26" name="Group 25"/>
          <p:cNvGrpSpPr/>
          <p:nvPr/>
        </p:nvGrpSpPr>
        <p:grpSpPr>
          <a:xfrm>
            <a:off x="3982648" y="4474328"/>
            <a:ext cx="13808132" cy="841256"/>
            <a:chOff x="4981516" y="4544807"/>
            <a:chExt cx="13808132" cy="841256"/>
          </a:xfrm>
        </p:grpSpPr>
        <p:sp>
          <p:nvSpPr>
            <p:cNvPr id="27" name="TextBox 26"/>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شناسایی </a:t>
              </a:r>
              <a:r>
                <a:rPr lang="fa-IR" dirty="0">
                  <a:latin typeface="IRANYekan" panose="020B0506030804020204" pitchFamily="34" charset="-78"/>
                  <a:cs typeface="IRANYekan" panose="020B0506030804020204" pitchFamily="34" charset="-78"/>
                </a:rPr>
                <a:t>و آنالیز کلمات کلیدی ارزشمند</a:t>
              </a:r>
              <a:endParaRPr lang="fa-IR" dirty="0">
                <a:latin typeface="IRANYekan" panose="020B0506030804020204" pitchFamily="34" charset="-78"/>
                <a:cs typeface="IRANYekan" panose="020B0506030804020204" pitchFamily="34" charset="-78"/>
              </a:endParaRPr>
            </a:p>
          </p:txBody>
        </p:sp>
        <p:grpSp>
          <p:nvGrpSpPr>
            <p:cNvPr id="28" name="Group 27"/>
            <p:cNvGrpSpPr/>
            <p:nvPr/>
          </p:nvGrpSpPr>
          <p:grpSpPr>
            <a:xfrm>
              <a:off x="18277114" y="4663508"/>
              <a:ext cx="512534" cy="656590"/>
              <a:chOff x="19242157" y="4531851"/>
              <a:chExt cx="1342374" cy="1719670"/>
            </a:xfrm>
          </p:grpSpPr>
          <p:sp>
            <p:nvSpPr>
              <p:cNvPr id="29" name="Oval 28"/>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0" name="TextBox 29"/>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1" name="Group 30"/>
          <p:cNvGrpSpPr/>
          <p:nvPr/>
        </p:nvGrpSpPr>
        <p:grpSpPr>
          <a:xfrm>
            <a:off x="3878739" y="5424721"/>
            <a:ext cx="13912041" cy="841256"/>
            <a:chOff x="4877607" y="5495200"/>
            <a:chExt cx="13912041" cy="841256"/>
          </a:xfrm>
        </p:grpSpPr>
        <p:sp>
          <p:nvSpPr>
            <p:cNvPr id="32" name="TextBox 31"/>
            <p:cNvSpPr txBox="1"/>
            <p:nvPr/>
          </p:nvSpPr>
          <p:spPr>
            <a:xfrm>
              <a:off x="4877607" y="5495200"/>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تدوین ساختار محتوایی سایت و صفحات هدف</a:t>
              </a:r>
              <a:endParaRPr lang="fa-IR" dirty="0">
                <a:latin typeface="IRANYekan" panose="020B0506030804020204" pitchFamily="34" charset="-78"/>
                <a:cs typeface="IRANYekan" panose="020B0506030804020204" pitchFamily="34" charset="-78"/>
              </a:endParaRPr>
            </a:p>
          </p:txBody>
        </p:sp>
        <p:grpSp>
          <p:nvGrpSpPr>
            <p:cNvPr id="33" name="Group 32"/>
            <p:cNvGrpSpPr/>
            <p:nvPr/>
          </p:nvGrpSpPr>
          <p:grpSpPr>
            <a:xfrm>
              <a:off x="18277114" y="5587533"/>
              <a:ext cx="512534" cy="656590"/>
              <a:chOff x="19242157" y="4531851"/>
              <a:chExt cx="1342374" cy="1719670"/>
            </a:xfrm>
          </p:grpSpPr>
          <p:sp>
            <p:nvSpPr>
              <p:cNvPr id="34" name="Oval 33"/>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5" name="TextBox 34"/>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6" name="Group 35"/>
          <p:cNvGrpSpPr/>
          <p:nvPr/>
        </p:nvGrpSpPr>
        <p:grpSpPr>
          <a:xfrm>
            <a:off x="3878739" y="6375114"/>
            <a:ext cx="13912041" cy="841256"/>
            <a:chOff x="4877607" y="6445593"/>
            <a:chExt cx="13912041" cy="841256"/>
          </a:xfrm>
        </p:grpSpPr>
        <p:sp>
          <p:nvSpPr>
            <p:cNvPr id="38" name="TextBox 37"/>
            <p:cNvSpPr txBox="1"/>
            <p:nvPr/>
          </p:nvSpPr>
          <p:spPr>
            <a:xfrm>
              <a:off x="4877607" y="6445593"/>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برنامه زمانی و استانداردهای تهیه محتوا</a:t>
              </a:r>
              <a:endParaRPr lang="fa-IR" dirty="0">
                <a:latin typeface="IRANYekan" panose="020B0506030804020204" pitchFamily="34" charset="-78"/>
                <a:cs typeface="IRANYekan" panose="020B0506030804020204" pitchFamily="34" charset="-78"/>
              </a:endParaRPr>
            </a:p>
          </p:txBody>
        </p:sp>
        <p:grpSp>
          <p:nvGrpSpPr>
            <p:cNvPr id="39" name="Group 38"/>
            <p:cNvGrpSpPr/>
            <p:nvPr/>
          </p:nvGrpSpPr>
          <p:grpSpPr>
            <a:xfrm>
              <a:off x="18277114" y="6537926"/>
              <a:ext cx="512534" cy="656590"/>
              <a:chOff x="19242157" y="4531851"/>
              <a:chExt cx="1342374" cy="1719670"/>
            </a:xfrm>
          </p:grpSpPr>
          <p:sp>
            <p:nvSpPr>
              <p:cNvPr id="40" name="Oval 3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TextBox 4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2" name="Group 41"/>
          <p:cNvGrpSpPr/>
          <p:nvPr/>
        </p:nvGrpSpPr>
        <p:grpSpPr>
          <a:xfrm>
            <a:off x="3878739" y="7325507"/>
            <a:ext cx="13912041" cy="841256"/>
            <a:chOff x="4877607" y="7395986"/>
            <a:chExt cx="13912041" cy="841256"/>
          </a:xfrm>
        </p:grpSpPr>
        <p:sp>
          <p:nvSpPr>
            <p:cNvPr id="43" name="TextBox 42"/>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تهیه محتوای مستمر متناسب با استانداردهای سئو</a:t>
              </a:r>
              <a:endParaRPr lang="fa-IR" dirty="0">
                <a:latin typeface="IRANYekan" panose="020B0506030804020204" pitchFamily="34" charset="-78"/>
                <a:cs typeface="IRANYekan" panose="020B0506030804020204" pitchFamily="34" charset="-78"/>
              </a:endParaRPr>
            </a:p>
          </p:txBody>
        </p:sp>
        <p:grpSp>
          <p:nvGrpSpPr>
            <p:cNvPr id="44" name="Group 43"/>
            <p:cNvGrpSpPr/>
            <p:nvPr/>
          </p:nvGrpSpPr>
          <p:grpSpPr>
            <a:xfrm>
              <a:off x="18277114" y="7488319"/>
              <a:ext cx="512534" cy="656590"/>
              <a:chOff x="19242157" y="4531851"/>
              <a:chExt cx="1342374" cy="1719670"/>
            </a:xfrm>
          </p:grpSpPr>
          <p:sp>
            <p:nvSpPr>
              <p:cNvPr id="45" name="Oval 4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6" name="TextBox 4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4</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7" name="Group 46"/>
          <p:cNvGrpSpPr/>
          <p:nvPr/>
        </p:nvGrpSpPr>
        <p:grpSpPr>
          <a:xfrm>
            <a:off x="3878739" y="8275900"/>
            <a:ext cx="13912041" cy="841256"/>
            <a:chOff x="4877607" y="8346379"/>
            <a:chExt cx="13912041" cy="841256"/>
          </a:xfrm>
        </p:grpSpPr>
        <p:sp>
          <p:nvSpPr>
            <p:cNvPr id="48" name="TextBox 47"/>
            <p:cNvSpPr txBox="1"/>
            <p:nvPr/>
          </p:nvSpPr>
          <p:spPr>
            <a:xfrm>
              <a:off x="4877607" y="8346379"/>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مدیریت عنوان و توضیحات مناسب برای سئو</a:t>
              </a:r>
              <a:endParaRPr lang="fa-IR" dirty="0">
                <a:latin typeface="IRANYekan" panose="020B0506030804020204" pitchFamily="34" charset="-78"/>
                <a:cs typeface="IRANYekan" panose="020B0506030804020204" pitchFamily="34" charset="-78"/>
              </a:endParaRPr>
            </a:p>
          </p:txBody>
        </p:sp>
        <p:grpSp>
          <p:nvGrpSpPr>
            <p:cNvPr id="49" name="Group 48"/>
            <p:cNvGrpSpPr/>
            <p:nvPr/>
          </p:nvGrpSpPr>
          <p:grpSpPr>
            <a:xfrm>
              <a:off x="18277114" y="8438712"/>
              <a:ext cx="512534" cy="656590"/>
              <a:chOff x="19242157" y="4531851"/>
              <a:chExt cx="1342374" cy="1719670"/>
            </a:xfrm>
          </p:grpSpPr>
          <p:sp>
            <p:nvSpPr>
              <p:cNvPr id="50" name="Oval 4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1" name="TextBox 5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5</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7" name="Group 36"/>
          <p:cNvGrpSpPr/>
          <p:nvPr/>
        </p:nvGrpSpPr>
        <p:grpSpPr>
          <a:xfrm>
            <a:off x="10983077" y="584685"/>
            <a:ext cx="2098969" cy="2918184"/>
            <a:chOff x="14441038" y="8498449"/>
            <a:chExt cx="2098969" cy="2918184"/>
          </a:xfrm>
        </p:grpSpPr>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1038" y="8498449"/>
              <a:ext cx="2047875" cy="2047875"/>
            </a:xfrm>
            <a:prstGeom prst="rect">
              <a:avLst/>
            </a:prstGeom>
          </p:spPr>
        </p:pic>
        <p:sp>
          <p:nvSpPr>
            <p:cNvPr id="53" name="TextBox 52"/>
            <p:cNvSpPr txBox="1"/>
            <p:nvPr/>
          </p:nvSpPr>
          <p:spPr>
            <a:xfrm>
              <a:off x="14461311"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بازاریابی محتوا</a:t>
              </a:r>
              <a:endParaRPr lang="fa-IR" b="1" dirty="0" smtClean="0">
                <a:latin typeface="IRANYekan" panose="020B0506030804020204" pitchFamily="34" charset="-78"/>
                <a:cs typeface="IRANYekan" panose="020B0506030804020204" pitchFamily="34" charset="-78"/>
              </a:endParaRPr>
            </a:p>
          </p:txBody>
        </p:sp>
      </p:grpSp>
      <p:grpSp>
        <p:nvGrpSpPr>
          <p:cNvPr id="54" name="Group 53"/>
          <p:cNvGrpSpPr/>
          <p:nvPr/>
        </p:nvGrpSpPr>
        <p:grpSpPr>
          <a:xfrm>
            <a:off x="3878739" y="9221499"/>
            <a:ext cx="13912041" cy="841256"/>
            <a:chOff x="4877607" y="8346379"/>
            <a:chExt cx="13912041" cy="841256"/>
          </a:xfrm>
        </p:grpSpPr>
        <p:sp>
          <p:nvSpPr>
            <p:cNvPr id="55" name="TextBox 54"/>
            <p:cNvSpPr txBox="1"/>
            <p:nvPr/>
          </p:nvSpPr>
          <p:spPr>
            <a:xfrm>
              <a:off x="4877607" y="8346379"/>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تدوین استراتژی لینک سازی داخلی سایت</a:t>
              </a:r>
              <a:endParaRPr lang="fa-IR" dirty="0">
                <a:latin typeface="IRANYekan" panose="020B0506030804020204" pitchFamily="34" charset="-78"/>
                <a:cs typeface="IRANYekan" panose="020B0506030804020204" pitchFamily="34" charset="-78"/>
              </a:endParaRPr>
            </a:p>
          </p:txBody>
        </p:sp>
        <p:grpSp>
          <p:nvGrpSpPr>
            <p:cNvPr id="56" name="Group 55"/>
            <p:cNvGrpSpPr/>
            <p:nvPr/>
          </p:nvGrpSpPr>
          <p:grpSpPr>
            <a:xfrm>
              <a:off x="18277114" y="8438712"/>
              <a:ext cx="512534" cy="656590"/>
              <a:chOff x="19242157" y="4531851"/>
              <a:chExt cx="1342374" cy="1719670"/>
            </a:xfrm>
          </p:grpSpPr>
          <p:sp>
            <p:nvSpPr>
              <p:cNvPr id="57" name="Oval 56"/>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8" name="TextBox 57"/>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6</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Tree>
    <p:extLst>
      <p:ext uri="{BB962C8B-B14F-4D97-AF65-F5344CB8AC3E}">
        <p14:creationId xmlns:p14="http://schemas.microsoft.com/office/powerpoint/2010/main" val="33891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15</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grpSp>
        <p:nvGrpSpPr>
          <p:cNvPr id="26" name="Group 25"/>
          <p:cNvGrpSpPr/>
          <p:nvPr/>
        </p:nvGrpSpPr>
        <p:grpSpPr>
          <a:xfrm>
            <a:off x="3929547" y="4730594"/>
            <a:ext cx="13808132" cy="841256"/>
            <a:chOff x="4981516" y="4544807"/>
            <a:chExt cx="13808132" cy="841256"/>
          </a:xfrm>
        </p:grpSpPr>
        <p:sp>
          <p:nvSpPr>
            <p:cNvPr id="27" name="TextBox 26"/>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بررسی وضعیت فعلی سایت و آنالیز رقبا</a:t>
              </a:r>
              <a:endParaRPr lang="fa-IR" dirty="0">
                <a:latin typeface="IRANYekan" panose="020B0506030804020204" pitchFamily="34" charset="-78"/>
                <a:cs typeface="IRANYekan" panose="020B0506030804020204" pitchFamily="34" charset="-78"/>
              </a:endParaRPr>
            </a:p>
          </p:txBody>
        </p:sp>
        <p:grpSp>
          <p:nvGrpSpPr>
            <p:cNvPr id="28" name="Group 27"/>
            <p:cNvGrpSpPr/>
            <p:nvPr/>
          </p:nvGrpSpPr>
          <p:grpSpPr>
            <a:xfrm>
              <a:off x="18277114" y="4663508"/>
              <a:ext cx="512534" cy="656590"/>
              <a:chOff x="19242157" y="4531851"/>
              <a:chExt cx="1342374" cy="1719670"/>
            </a:xfrm>
          </p:grpSpPr>
          <p:sp>
            <p:nvSpPr>
              <p:cNvPr id="29" name="Oval 28"/>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0" name="TextBox 29"/>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1" name="Group 30"/>
          <p:cNvGrpSpPr/>
          <p:nvPr/>
        </p:nvGrpSpPr>
        <p:grpSpPr>
          <a:xfrm>
            <a:off x="3825638" y="5648626"/>
            <a:ext cx="13912041" cy="841256"/>
            <a:chOff x="4877607" y="5495200"/>
            <a:chExt cx="13912041" cy="841256"/>
          </a:xfrm>
        </p:grpSpPr>
        <p:sp>
          <p:nvSpPr>
            <p:cNvPr id="32" name="TextBox 31"/>
            <p:cNvSpPr txBox="1"/>
            <p:nvPr/>
          </p:nvSpPr>
          <p:spPr>
            <a:xfrm>
              <a:off x="4877607" y="5495200"/>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تدوین برنامه و استراتژی لینک سازی دستی و فعالیت در شبکه های اجتماعی</a:t>
              </a:r>
              <a:endParaRPr lang="fa-IR" dirty="0">
                <a:latin typeface="IRANYekan" panose="020B0506030804020204" pitchFamily="34" charset="-78"/>
                <a:cs typeface="IRANYekan" panose="020B0506030804020204" pitchFamily="34" charset="-78"/>
              </a:endParaRPr>
            </a:p>
          </p:txBody>
        </p:sp>
        <p:grpSp>
          <p:nvGrpSpPr>
            <p:cNvPr id="33" name="Group 32"/>
            <p:cNvGrpSpPr/>
            <p:nvPr/>
          </p:nvGrpSpPr>
          <p:grpSpPr>
            <a:xfrm>
              <a:off x="18277114" y="5587533"/>
              <a:ext cx="512534" cy="656590"/>
              <a:chOff x="19242157" y="4531851"/>
              <a:chExt cx="1342374" cy="1719670"/>
            </a:xfrm>
          </p:grpSpPr>
          <p:sp>
            <p:nvSpPr>
              <p:cNvPr id="34" name="Oval 33"/>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5" name="TextBox 34"/>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6" name="Group 35"/>
          <p:cNvGrpSpPr/>
          <p:nvPr/>
        </p:nvGrpSpPr>
        <p:grpSpPr>
          <a:xfrm>
            <a:off x="3825638" y="6566658"/>
            <a:ext cx="13912041" cy="841256"/>
            <a:chOff x="4877607" y="6445593"/>
            <a:chExt cx="13912041" cy="841256"/>
          </a:xfrm>
        </p:grpSpPr>
        <p:sp>
          <p:nvSpPr>
            <p:cNvPr id="38" name="TextBox 37"/>
            <p:cNvSpPr txBox="1"/>
            <p:nvPr/>
          </p:nvSpPr>
          <p:spPr>
            <a:xfrm>
              <a:off x="4877607" y="6445593"/>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تدوین برنامه خرید رپورتاژ آگهی براساس بودجه و نیاز</a:t>
              </a:r>
              <a:endParaRPr lang="fa-IR" dirty="0">
                <a:latin typeface="IRANYekan" panose="020B0506030804020204" pitchFamily="34" charset="-78"/>
                <a:cs typeface="IRANYekan" panose="020B0506030804020204" pitchFamily="34" charset="-78"/>
              </a:endParaRPr>
            </a:p>
          </p:txBody>
        </p:sp>
        <p:grpSp>
          <p:nvGrpSpPr>
            <p:cNvPr id="39" name="Group 38"/>
            <p:cNvGrpSpPr/>
            <p:nvPr/>
          </p:nvGrpSpPr>
          <p:grpSpPr>
            <a:xfrm>
              <a:off x="18277114" y="6537926"/>
              <a:ext cx="512534" cy="656590"/>
              <a:chOff x="19242157" y="4531851"/>
              <a:chExt cx="1342374" cy="1719670"/>
            </a:xfrm>
          </p:grpSpPr>
          <p:sp>
            <p:nvSpPr>
              <p:cNvPr id="40" name="Oval 3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TextBox 4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2" name="Group 41"/>
          <p:cNvGrpSpPr/>
          <p:nvPr/>
        </p:nvGrpSpPr>
        <p:grpSpPr>
          <a:xfrm>
            <a:off x="3825638" y="7484690"/>
            <a:ext cx="13912041" cy="841256"/>
            <a:chOff x="4877607" y="7395986"/>
            <a:chExt cx="13912041" cy="841256"/>
          </a:xfrm>
        </p:grpSpPr>
        <p:sp>
          <p:nvSpPr>
            <p:cNvPr id="43" name="TextBox 42"/>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تدوین برنامه خرید بک لینک براساس بودجه و نیاز</a:t>
              </a:r>
              <a:endParaRPr lang="fa-IR" dirty="0">
                <a:latin typeface="IRANYekan" panose="020B0506030804020204" pitchFamily="34" charset="-78"/>
                <a:cs typeface="IRANYekan" panose="020B0506030804020204" pitchFamily="34" charset="-78"/>
              </a:endParaRPr>
            </a:p>
          </p:txBody>
        </p:sp>
        <p:grpSp>
          <p:nvGrpSpPr>
            <p:cNvPr id="44" name="Group 43"/>
            <p:cNvGrpSpPr/>
            <p:nvPr/>
          </p:nvGrpSpPr>
          <p:grpSpPr>
            <a:xfrm>
              <a:off x="18277114" y="7488319"/>
              <a:ext cx="512534" cy="656590"/>
              <a:chOff x="19242157" y="4531851"/>
              <a:chExt cx="1342374" cy="1719670"/>
            </a:xfrm>
          </p:grpSpPr>
          <p:sp>
            <p:nvSpPr>
              <p:cNvPr id="45" name="Oval 4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6" name="TextBox 4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4</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62" name="Group 61"/>
          <p:cNvGrpSpPr/>
          <p:nvPr/>
        </p:nvGrpSpPr>
        <p:grpSpPr>
          <a:xfrm>
            <a:off x="10947393" y="523725"/>
            <a:ext cx="2119241" cy="2979144"/>
            <a:chOff x="11116367" y="8437489"/>
            <a:chExt cx="2119241" cy="2979144"/>
          </a:xfrm>
        </p:grpSpPr>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6367" y="8437489"/>
              <a:ext cx="2047875" cy="2047875"/>
            </a:xfrm>
            <a:prstGeom prst="rect">
              <a:avLst/>
            </a:prstGeom>
          </p:spPr>
        </p:pic>
        <p:sp>
          <p:nvSpPr>
            <p:cNvPr id="64" name="TextBox 63"/>
            <p:cNvSpPr txBox="1"/>
            <p:nvPr/>
          </p:nvSpPr>
          <p:spPr>
            <a:xfrm>
              <a:off x="11156912"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لینک سازی</a:t>
              </a:r>
              <a:endParaRPr lang="fa-IR" b="1" dirty="0" smtClean="0">
                <a:latin typeface="IRANYekan" panose="020B0506030804020204" pitchFamily="34" charset="-78"/>
                <a:cs typeface="IRANYekan" panose="020B0506030804020204" pitchFamily="34" charset="-78"/>
              </a:endParaRPr>
            </a:p>
          </p:txBody>
        </p:sp>
      </p:grpSp>
      <p:grpSp>
        <p:nvGrpSpPr>
          <p:cNvPr id="65" name="Group 64"/>
          <p:cNvGrpSpPr/>
          <p:nvPr/>
        </p:nvGrpSpPr>
        <p:grpSpPr>
          <a:xfrm>
            <a:off x="3825638" y="8402723"/>
            <a:ext cx="13912041" cy="841256"/>
            <a:chOff x="4877607" y="7395986"/>
            <a:chExt cx="13912041" cy="841256"/>
          </a:xfrm>
        </p:grpSpPr>
        <p:sp>
          <p:nvSpPr>
            <p:cNvPr id="66" name="TextBox 65"/>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حذف لینک های مخرب و رهایی از جریمه گوگل</a:t>
              </a:r>
              <a:endParaRPr lang="fa-IR" dirty="0">
                <a:latin typeface="IRANYekan" panose="020B0506030804020204" pitchFamily="34" charset="-78"/>
                <a:cs typeface="IRANYekan" panose="020B0506030804020204" pitchFamily="34" charset="-78"/>
              </a:endParaRPr>
            </a:p>
          </p:txBody>
        </p:sp>
        <p:grpSp>
          <p:nvGrpSpPr>
            <p:cNvPr id="67" name="Group 66"/>
            <p:cNvGrpSpPr/>
            <p:nvPr/>
          </p:nvGrpSpPr>
          <p:grpSpPr>
            <a:xfrm>
              <a:off x="18277114" y="7488319"/>
              <a:ext cx="512534" cy="656590"/>
              <a:chOff x="19242157" y="4531851"/>
              <a:chExt cx="1342374" cy="1719670"/>
            </a:xfrm>
          </p:grpSpPr>
          <p:sp>
            <p:nvSpPr>
              <p:cNvPr id="68" name="Oval 67"/>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9" name="TextBox 68"/>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5</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Tree>
    <p:extLst>
      <p:ext uri="{BB962C8B-B14F-4D97-AF65-F5344CB8AC3E}">
        <p14:creationId xmlns:p14="http://schemas.microsoft.com/office/powerpoint/2010/main" val="2101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16</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grpSp>
        <p:nvGrpSpPr>
          <p:cNvPr id="26" name="Group 25"/>
          <p:cNvGrpSpPr/>
          <p:nvPr/>
        </p:nvGrpSpPr>
        <p:grpSpPr>
          <a:xfrm>
            <a:off x="3929547" y="5507814"/>
            <a:ext cx="13808132" cy="841256"/>
            <a:chOff x="4981516" y="4544807"/>
            <a:chExt cx="13808132" cy="841256"/>
          </a:xfrm>
        </p:grpSpPr>
        <p:sp>
          <p:nvSpPr>
            <p:cNvPr id="27" name="TextBox 26"/>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ثبت موقعیت در نقشه گوگل</a:t>
              </a:r>
              <a:endParaRPr lang="fa-IR" dirty="0">
                <a:latin typeface="IRANYekan" panose="020B0506030804020204" pitchFamily="34" charset="-78"/>
                <a:cs typeface="IRANYekan" panose="020B0506030804020204" pitchFamily="34" charset="-78"/>
              </a:endParaRPr>
            </a:p>
          </p:txBody>
        </p:sp>
        <p:grpSp>
          <p:nvGrpSpPr>
            <p:cNvPr id="28" name="Group 27"/>
            <p:cNvGrpSpPr/>
            <p:nvPr/>
          </p:nvGrpSpPr>
          <p:grpSpPr>
            <a:xfrm>
              <a:off x="18277114" y="4663508"/>
              <a:ext cx="512534" cy="656590"/>
              <a:chOff x="19242157" y="4531851"/>
              <a:chExt cx="1342374" cy="1719670"/>
            </a:xfrm>
          </p:grpSpPr>
          <p:sp>
            <p:nvSpPr>
              <p:cNvPr id="29" name="Oval 28"/>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0" name="TextBox 29"/>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1" name="Group 30"/>
          <p:cNvGrpSpPr/>
          <p:nvPr/>
        </p:nvGrpSpPr>
        <p:grpSpPr>
          <a:xfrm>
            <a:off x="3825638" y="6458207"/>
            <a:ext cx="13912041" cy="841256"/>
            <a:chOff x="4877607" y="5495200"/>
            <a:chExt cx="13912041" cy="841256"/>
          </a:xfrm>
        </p:grpSpPr>
        <p:sp>
          <p:nvSpPr>
            <p:cNvPr id="32" name="TextBox 31"/>
            <p:cNvSpPr txBox="1"/>
            <p:nvPr/>
          </p:nvSpPr>
          <p:spPr>
            <a:xfrm>
              <a:off x="4877607" y="5495200"/>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مدیریت نظرات، امتیازات و پرسش های کاربران</a:t>
              </a:r>
              <a:endParaRPr lang="fa-IR" dirty="0">
                <a:latin typeface="IRANYekan" panose="020B0506030804020204" pitchFamily="34" charset="-78"/>
                <a:cs typeface="IRANYekan" panose="020B0506030804020204" pitchFamily="34" charset="-78"/>
              </a:endParaRPr>
            </a:p>
          </p:txBody>
        </p:sp>
        <p:grpSp>
          <p:nvGrpSpPr>
            <p:cNvPr id="33" name="Group 32"/>
            <p:cNvGrpSpPr/>
            <p:nvPr/>
          </p:nvGrpSpPr>
          <p:grpSpPr>
            <a:xfrm>
              <a:off x="18277114" y="5587533"/>
              <a:ext cx="512534" cy="656590"/>
              <a:chOff x="19242157" y="4531851"/>
              <a:chExt cx="1342374" cy="1719670"/>
            </a:xfrm>
          </p:grpSpPr>
          <p:sp>
            <p:nvSpPr>
              <p:cNvPr id="34" name="Oval 33"/>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5" name="TextBox 34"/>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6" name="Group 35"/>
          <p:cNvGrpSpPr/>
          <p:nvPr/>
        </p:nvGrpSpPr>
        <p:grpSpPr>
          <a:xfrm>
            <a:off x="3825638" y="7408600"/>
            <a:ext cx="13912041" cy="841256"/>
            <a:chOff x="4877607" y="6445593"/>
            <a:chExt cx="13912041" cy="841256"/>
          </a:xfrm>
        </p:grpSpPr>
        <p:sp>
          <p:nvSpPr>
            <p:cNvPr id="38" name="TextBox 37"/>
            <p:cNvSpPr txBox="1"/>
            <p:nvPr/>
          </p:nvSpPr>
          <p:spPr>
            <a:xfrm>
              <a:off x="4877607" y="6445593"/>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هدف گذاری عبارات محلی در صفحات سایت</a:t>
              </a:r>
              <a:endParaRPr lang="fa-IR" dirty="0">
                <a:latin typeface="IRANYekan" panose="020B0506030804020204" pitchFamily="34" charset="-78"/>
                <a:cs typeface="IRANYekan" panose="020B0506030804020204" pitchFamily="34" charset="-78"/>
              </a:endParaRPr>
            </a:p>
          </p:txBody>
        </p:sp>
        <p:grpSp>
          <p:nvGrpSpPr>
            <p:cNvPr id="39" name="Group 38"/>
            <p:cNvGrpSpPr/>
            <p:nvPr/>
          </p:nvGrpSpPr>
          <p:grpSpPr>
            <a:xfrm>
              <a:off x="18277114" y="6537926"/>
              <a:ext cx="512534" cy="656590"/>
              <a:chOff x="19242157" y="4531851"/>
              <a:chExt cx="1342374" cy="1719670"/>
            </a:xfrm>
          </p:grpSpPr>
          <p:sp>
            <p:nvSpPr>
              <p:cNvPr id="40" name="Oval 3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TextBox 4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7" name="Group 36"/>
          <p:cNvGrpSpPr/>
          <p:nvPr/>
        </p:nvGrpSpPr>
        <p:grpSpPr>
          <a:xfrm>
            <a:off x="11136165" y="523725"/>
            <a:ext cx="2098968" cy="2979144"/>
            <a:chOff x="7791696" y="8437489"/>
            <a:chExt cx="2098968" cy="2979144"/>
          </a:xfrm>
        </p:grpSpPr>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696" y="8437489"/>
              <a:ext cx="2047875" cy="2047875"/>
            </a:xfrm>
            <a:prstGeom prst="rect">
              <a:avLst/>
            </a:prstGeom>
          </p:spPr>
        </p:pic>
        <p:sp>
          <p:nvSpPr>
            <p:cNvPr id="48" name="TextBox 47"/>
            <p:cNvSpPr txBox="1"/>
            <p:nvPr/>
          </p:nvSpPr>
          <p:spPr>
            <a:xfrm>
              <a:off x="7811968"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لوکال سئو</a:t>
              </a:r>
              <a:endParaRPr lang="fa-IR" b="1" dirty="0" smtClean="0">
                <a:latin typeface="IRANYekan" panose="020B0506030804020204" pitchFamily="34" charset="-78"/>
                <a:cs typeface="IRANYekan" panose="020B0506030804020204" pitchFamily="34" charset="-78"/>
              </a:endParaRPr>
            </a:p>
          </p:txBody>
        </p:sp>
      </p:grpSp>
    </p:spTree>
    <p:extLst>
      <p:ext uri="{BB962C8B-B14F-4D97-AF65-F5344CB8AC3E}">
        <p14:creationId xmlns:p14="http://schemas.microsoft.com/office/powerpoint/2010/main" val="12687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17</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grpSp>
        <p:nvGrpSpPr>
          <p:cNvPr id="24" name="Group 23"/>
          <p:cNvGrpSpPr/>
          <p:nvPr/>
        </p:nvGrpSpPr>
        <p:grpSpPr>
          <a:xfrm>
            <a:off x="11146301" y="523725"/>
            <a:ext cx="2078696" cy="2979144"/>
            <a:chOff x="4451614" y="8437489"/>
            <a:chExt cx="2078696" cy="2979144"/>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025" y="8437489"/>
              <a:ext cx="2047875" cy="2047875"/>
            </a:xfrm>
            <a:prstGeom prst="rect">
              <a:avLst/>
            </a:prstGeom>
          </p:spPr>
        </p:pic>
        <p:sp>
          <p:nvSpPr>
            <p:cNvPr id="42" name="TextBox 41"/>
            <p:cNvSpPr txBox="1"/>
            <p:nvPr/>
          </p:nvSpPr>
          <p:spPr>
            <a:xfrm>
              <a:off x="4451614" y="10575377"/>
              <a:ext cx="20786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b="1" dirty="0" smtClean="0">
                  <a:latin typeface="IRANYekan" panose="020B0506030804020204" pitchFamily="34" charset="-78"/>
                  <a:cs typeface="IRANYekan" panose="020B0506030804020204" pitchFamily="34" charset="-78"/>
                </a:rPr>
                <a:t>آنالیز و مشاوره</a:t>
              </a:r>
              <a:endParaRPr lang="fa-IR" b="1" dirty="0" smtClean="0">
                <a:latin typeface="IRANYekan" panose="020B0506030804020204" pitchFamily="34" charset="-78"/>
                <a:cs typeface="IRANYekan" panose="020B0506030804020204" pitchFamily="34" charset="-78"/>
              </a:endParaRPr>
            </a:p>
          </p:txBody>
        </p:sp>
      </p:grpSp>
      <p:sp>
        <p:nvSpPr>
          <p:cNvPr id="43" name="TextBox 42"/>
          <p:cNvSpPr txBox="1"/>
          <p:nvPr/>
        </p:nvSpPr>
        <p:spPr>
          <a:xfrm>
            <a:off x="5581648" y="4163398"/>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فرآیند مشاوره شما به طور مستقیم هیچ فعالیتی بر روی سایت انجام نمی دهید ولی در تدوین استراتژی، زمان بندی و نحوه اجرا خدمات مشاوره و آموزش ارایه میدهید.</a:t>
            </a:r>
            <a:endParaRPr lang="fa-IR" dirty="0" smtClean="0">
              <a:latin typeface="IRANYekan" panose="020B0506030804020204" pitchFamily="34" charset="-78"/>
              <a:cs typeface="IRANYekan" panose="020B0506030804020204" pitchFamily="34" charset="-78"/>
            </a:endParaRPr>
          </a:p>
        </p:txBody>
      </p:sp>
      <p:sp>
        <p:nvSpPr>
          <p:cNvPr id="44" name="TextBox 43"/>
          <p:cNvSpPr txBox="1"/>
          <p:nvPr/>
        </p:nvSpPr>
        <p:spPr>
          <a:xfrm>
            <a:off x="5581648" y="5899919"/>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خدمات مشاوره معمولا برای شرکت های بزرگ که تیم های اجرایی قوی در بخش های مختلف دارند مناسب می باشد و پیشنهاد آن به مجموعه های کوچک تر با بودجه بندی محدود منطقی نیست.</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24567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18</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تهیه پروپوزال</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581648" y="3373438"/>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با شناخت خدمات سئو و بعد از آنالیز پروژه، دقیقا مشخص میکنیم که کدام یک از این خدمات را برای این سایت پیشنهاد میدهیم.</a:t>
            </a:r>
            <a:endParaRPr lang="fa-IR" dirty="0" smtClean="0">
              <a:latin typeface="IRANYekan" panose="020B0506030804020204" pitchFamily="34" charset="-78"/>
              <a:cs typeface="IRANYekan" panose="020B0506030804020204" pitchFamily="34" charset="-78"/>
            </a:endParaRPr>
          </a:p>
        </p:txBody>
      </p:sp>
      <p:sp>
        <p:nvSpPr>
          <p:cNvPr id="14" name="TextBox 13"/>
          <p:cNvSpPr txBox="1"/>
          <p:nvPr/>
        </p:nvSpPr>
        <p:spPr>
          <a:xfrm>
            <a:off x="5581648" y="5141521"/>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برای هر خدمت باید معیارهایی برای سنجش موفقیت در نظر بگیریم تا مشتری و مجری از انجام صحیح پروژه مطمئن باشند.</a:t>
            </a:r>
            <a:endParaRPr lang="fa-IR" dirty="0" smtClean="0">
              <a:latin typeface="IRANYekan" panose="020B0506030804020204" pitchFamily="34" charset="-78"/>
              <a:cs typeface="IRANYekan" panose="020B0506030804020204" pitchFamily="34" charset="-78"/>
            </a:endParaRPr>
          </a:p>
        </p:txBody>
      </p:sp>
      <p:sp>
        <p:nvSpPr>
          <p:cNvPr id="26" name="TextBox 25"/>
          <p:cNvSpPr txBox="1"/>
          <p:nvPr/>
        </p:nvSpPr>
        <p:spPr>
          <a:xfrm>
            <a:off x="5581648" y="6909604"/>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برای هر خدمتی که ارایه میدهید باید زمان شروع، مدت انجام کار و هزینه اجرای آن را مشخص کنید.</a:t>
            </a:r>
            <a:endParaRPr lang="fa-IR" dirty="0" smtClean="0">
              <a:latin typeface="IRANYekan" panose="020B0506030804020204" pitchFamily="34" charset="-78"/>
              <a:cs typeface="IRANYekan" panose="020B0506030804020204" pitchFamily="34" charset="-78"/>
            </a:endParaRPr>
          </a:p>
        </p:txBody>
      </p:sp>
      <p:sp>
        <p:nvSpPr>
          <p:cNvPr id="27" name="TextBox 26"/>
          <p:cNvSpPr txBox="1"/>
          <p:nvPr/>
        </p:nvSpPr>
        <p:spPr>
          <a:xfrm>
            <a:off x="5581648" y="793902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اگر خدمات متنوعی به مشتری ارایه میدهید بهتر است آنها را اولویت بندی کرده و پروپوزال خود را در فازهای تفکیک شده به مشتری ارایه دهید.</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5750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14"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19</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معیارهای سنجش موفقیت</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581648" y="3373438"/>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معیارهای سنجش موفقیت برای هر خدمت کاملا متفاوت است. حتی ممکن است معیار سنجش برای یک خدمت در پروژه متفاوت باشد. در این بخش برخی از معیارهای رایج را معرفی میکنیم.</a:t>
            </a:r>
            <a:endParaRPr lang="fa-IR" dirty="0" smtClean="0">
              <a:latin typeface="IRANYekan" panose="020B0506030804020204" pitchFamily="34" charset="-78"/>
              <a:cs typeface="IRANYekan" panose="020B0506030804020204" pitchFamily="34" charset="-78"/>
            </a:endParaRPr>
          </a:p>
        </p:txBody>
      </p:sp>
      <p:sp>
        <p:nvSpPr>
          <p:cNvPr id="14" name="TextBox 13"/>
          <p:cNvSpPr txBox="1"/>
          <p:nvPr/>
        </p:nvSpPr>
        <p:spPr>
          <a:xfrm>
            <a:off x="12338736" y="5228873"/>
            <a:ext cx="645091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solidFill>
                  <a:srgbClr val="00B050"/>
                </a:solidFill>
                <a:latin typeface="IRANYekan" panose="020B0506030804020204" pitchFamily="34" charset="-78"/>
                <a:cs typeface="IRANYekan" panose="020B0506030804020204" pitchFamily="34" charset="-78"/>
              </a:rPr>
              <a:t>معیارهای مناسب برای سنجش موفقیت</a:t>
            </a:r>
            <a:endParaRPr lang="fa-IR" dirty="0" smtClean="0">
              <a:solidFill>
                <a:srgbClr val="00B050"/>
              </a:solidFill>
              <a:latin typeface="IRANYekan" panose="020B0506030804020204" pitchFamily="34" charset="-78"/>
              <a:cs typeface="IRANYekan" panose="020B0506030804020204" pitchFamily="34" charset="-78"/>
            </a:endParaRPr>
          </a:p>
        </p:txBody>
      </p:sp>
      <p:sp>
        <p:nvSpPr>
          <p:cNvPr id="26" name="TextBox 25"/>
          <p:cNvSpPr txBox="1"/>
          <p:nvPr/>
        </p:nvSpPr>
        <p:spPr>
          <a:xfrm>
            <a:off x="13404274" y="6078149"/>
            <a:ext cx="538537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کاهش زمان لود صفحه</a:t>
            </a:r>
            <a:endParaRPr lang="fa-IR" dirty="0" smtClean="0">
              <a:latin typeface="IRANYekan" panose="020B0506030804020204" pitchFamily="34" charset="-78"/>
              <a:cs typeface="IRANYekan" panose="020B0506030804020204" pitchFamily="34" charset="-78"/>
            </a:endParaRPr>
          </a:p>
        </p:txBody>
      </p:sp>
      <p:sp>
        <p:nvSpPr>
          <p:cNvPr id="27" name="TextBox 26"/>
          <p:cNvSpPr txBox="1"/>
          <p:nvPr/>
        </p:nvSpPr>
        <p:spPr>
          <a:xfrm>
            <a:off x="12843164" y="6849067"/>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افزایش زمان حضور کاربر در سایت</a:t>
            </a:r>
            <a:endParaRPr lang="fa-IR" dirty="0" smtClean="0">
              <a:latin typeface="IRANYekan" panose="020B0506030804020204" pitchFamily="34" charset="-78"/>
              <a:cs typeface="IRANYekan" panose="020B0506030804020204" pitchFamily="34" charset="-78"/>
            </a:endParaRPr>
          </a:p>
        </p:txBody>
      </p:sp>
      <p:sp>
        <p:nvSpPr>
          <p:cNvPr id="8" name="TextBox 7"/>
          <p:cNvSpPr txBox="1"/>
          <p:nvPr/>
        </p:nvSpPr>
        <p:spPr>
          <a:xfrm>
            <a:off x="12843164" y="7619985"/>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افزایش نرخ کلیک در نتایج گوگل</a:t>
            </a:r>
            <a:endParaRPr lang="fa-IR" dirty="0" smtClean="0">
              <a:latin typeface="IRANYekan" panose="020B0506030804020204" pitchFamily="34" charset="-78"/>
              <a:cs typeface="IRANYekan" panose="020B0506030804020204" pitchFamily="34" charset="-78"/>
            </a:endParaRPr>
          </a:p>
        </p:txBody>
      </p:sp>
      <p:sp>
        <p:nvSpPr>
          <p:cNvPr id="9" name="TextBox 8"/>
          <p:cNvSpPr txBox="1"/>
          <p:nvPr/>
        </p:nvSpPr>
        <p:spPr>
          <a:xfrm>
            <a:off x="12843164" y="8390903"/>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افزایش آمار بازدید سایت از جستجو</a:t>
            </a:r>
            <a:endParaRPr lang="fa-IR" dirty="0" smtClean="0">
              <a:latin typeface="IRANYekan" panose="020B0506030804020204" pitchFamily="34" charset="-78"/>
              <a:cs typeface="IRANYekan" panose="020B0506030804020204" pitchFamily="34" charset="-78"/>
            </a:endParaRPr>
          </a:p>
        </p:txBody>
      </p:sp>
      <p:sp>
        <p:nvSpPr>
          <p:cNvPr id="10" name="TextBox 9"/>
          <p:cNvSpPr txBox="1"/>
          <p:nvPr/>
        </p:nvSpPr>
        <p:spPr>
          <a:xfrm>
            <a:off x="12843164" y="9161821"/>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افزایش فروش سایت</a:t>
            </a:r>
            <a:endParaRPr lang="fa-IR" dirty="0" smtClean="0">
              <a:latin typeface="IRANYekan" panose="020B0506030804020204" pitchFamily="34" charset="-78"/>
              <a:cs typeface="IRANYekan" panose="020B0506030804020204" pitchFamily="34" charset="-78"/>
            </a:endParaRPr>
          </a:p>
        </p:txBody>
      </p:sp>
      <p:sp>
        <p:nvSpPr>
          <p:cNvPr id="11" name="TextBox 10"/>
          <p:cNvSpPr txBox="1"/>
          <p:nvPr/>
        </p:nvSpPr>
        <p:spPr>
          <a:xfrm>
            <a:off x="12843164" y="9932737"/>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و...</a:t>
            </a:r>
            <a:endParaRPr lang="fa-IR" dirty="0" smtClean="0">
              <a:latin typeface="IRANYekan" panose="020B0506030804020204" pitchFamily="34" charset="-78"/>
              <a:cs typeface="IRANYekan" panose="020B0506030804020204" pitchFamily="34" charset="-78"/>
            </a:endParaRPr>
          </a:p>
        </p:txBody>
      </p:sp>
      <p:sp>
        <p:nvSpPr>
          <p:cNvPr id="15" name="TextBox 14"/>
          <p:cNvSpPr txBox="1"/>
          <p:nvPr/>
        </p:nvSpPr>
        <p:spPr>
          <a:xfrm>
            <a:off x="5074500" y="5220853"/>
            <a:ext cx="645091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solidFill>
                  <a:schemeClr val="accent4"/>
                </a:solidFill>
                <a:latin typeface="IRANYekan" panose="020B0506030804020204" pitchFamily="34" charset="-78"/>
                <a:cs typeface="IRANYekan" panose="020B0506030804020204" pitchFamily="34" charset="-78"/>
              </a:rPr>
              <a:t>معیارهای اشتباه در پروژهای سئو</a:t>
            </a:r>
            <a:endParaRPr lang="fa-IR" dirty="0" smtClean="0">
              <a:solidFill>
                <a:schemeClr val="accent4"/>
              </a:solidFill>
              <a:latin typeface="IRANYekan" panose="020B0506030804020204" pitchFamily="34" charset="-78"/>
              <a:cs typeface="IRANYekan" panose="020B0506030804020204" pitchFamily="34" charset="-78"/>
            </a:endParaRPr>
          </a:p>
        </p:txBody>
      </p:sp>
      <p:sp>
        <p:nvSpPr>
          <p:cNvPr id="16" name="TextBox 15"/>
          <p:cNvSpPr txBox="1"/>
          <p:nvPr/>
        </p:nvSpPr>
        <p:spPr>
          <a:xfrm>
            <a:off x="6140038" y="6070129"/>
            <a:ext cx="538537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بهبود رتبه الکسا</a:t>
            </a:r>
            <a:endParaRPr lang="fa-IR" dirty="0" smtClean="0">
              <a:latin typeface="IRANYekan" panose="020B0506030804020204" pitchFamily="34" charset="-78"/>
              <a:cs typeface="IRANYekan" panose="020B0506030804020204" pitchFamily="34" charset="-78"/>
            </a:endParaRPr>
          </a:p>
        </p:txBody>
      </p:sp>
      <p:sp>
        <p:nvSpPr>
          <p:cNvPr id="17" name="TextBox 16"/>
          <p:cNvSpPr txBox="1"/>
          <p:nvPr/>
        </p:nvSpPr>
        <p:spPr>
          <a:xfrm>
            <a:off x="5578928" y="6841047"/>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تضمین رتبه اول در کلمات خاص</a:t>
            </a:r>
            <a:endParaRPr lang="fa-IR" dirty="0" smtClean="0">
              <a:latin typeface="IRANYekan" panose="020B0506030804020204" pitchFamily="34" charset="-78"/>
              <a:cs typeface="IRANYekan" panose="020B0506030804020204" pitchFamily="34" charset="-78"/>
            </a:endParaRPr>
          </a:p>
        </p:txBody>
      </p:sp>
      <p:sp>
        <p:nvSpPr>
          <p:cNvPr id="18" name="TextBox 17"/>
          <p:cNvSpPr txBox="1"/>
          <p:nvPr/>
        </p:nvSpPr>
        <p:spPr>
          <a:xfrm>
            <a:off x="5578928" y="7611965"/>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مقایسه با سایت های رقیب از نظر ساختار</a:t>
            </a:r>
            <a:endParaRPr lang="fa-IR" dirty="0" smtClean="0">
              <a:latin typeface="IRANYekan" panose="020B0506030804020204" pitchFamily="34" charset="-78"/>
              <a:cs typeface="IRANYekan" panose="020B0506030804020204" pitchFamily="34" charset="-78"/>
            </a:endParaRPr>
          </a:p>
        </p:txBody>
      </p:sp>
      <p:sp>
        <p:nvSpPr>
          <p:cNvPr id="19" name="TextBox 18"/>
          <p:cNvSpPr txBox="1"/>
          <p:nvPr/>
        </p:nvSpPr>
        <p:spPr>
          <a:xfrm>
            <a:off x="5578928" y="8382883"/>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تعداد محتوای تولیدی در ماه</a:t>
            </a:r>
            <a:endParaRPr lang="fa-IR" dirty="0" smtClean="0">
              <a:latin typeface="IRANYekan" panose="020B0506030804020204" pitchFamily="34" charset="-78"/>
              <a:cs typeface="IRANYekan" panose="020B0506030804020204" pitchFamily="34" charset="-78"/>
            </a:endParaRPr>
          </a:p>
        </p:txBody>
      </p:sp>
      <p:sp>
        <p:nvSpPr>
          <p:cNvPr id="20" name="TextBox 19"/>
          <p:cNvSpPr txBox="1"/>
          <p:nvPr/>
        </p:nvSpPr>
        <p:spPr>
          <a:xfrm>
            <a:off x="5578928" y="9153801"/>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تعداد صفحات ایندکس شده از سایت</a:t>
            </a:r>
            <a:endParaRPr lang="fa-IR" dirty="0" smtClean="0">
              <a:latin typeface="IRANYekan" panose="020B0506030804020204" pitchFamily="34" charset="-78"/>
              <a:cs typeface="IRANYekan" panose="020B0506030804020204" pitchFamily="34" charset="-78"/>
            </a:endParaRPr>
          </a:p>
        </p:txBody>
      </p:sp>
      <p:sp>
        <p:nvSpPr>
          <p:cNvPr id="21" name="TextBox 20"/>
          <p:cNvSpPr txBox="1"/>
          <p:nvPr/>
        </p:nvSpPr>
        <p:spPr>
          <a:xfrm>
            <a:off x="5578928" y="9924717"/>
            <a:ext cx="594648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و...</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306184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14" grpId="0"/>
      <p:bldP spid="26" grpId="0"/>
      <p:bldP spid="27" grpId="0"/>
      <p:bldP spid="8" grpId="0"/>
      <p:bldP spid="9" grpId="0"/>
      <p:bldP spid="10" grpId="0"/>
      <p:bldP spid="11" grpId="0"/>
      <p:bldP spid="15" grpId="0"/>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649" y="934481"/>
            <a:ext cx="11430000" cy="8572500"/>
          </a:xfrm>
          <a:prstGeom prst="rect">
            <a:avLst/>
          </a:prstGeom>
        </p:spPr>
      </p:pic>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2</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7" name="TextBox 6"/>
          <p:cNvSpPr txBox="1"/>
          <p:nvPr/>
        </p:nvSpPr>
        <p:spPr>
          <a:xfrm>
            <a:off x="6304394" y="8763187"/>
            <a:ext cx="1176251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defTabSz="825500" rtl="0" eaLnBrk="1" fontAlgn="auto" latinLnBrk="0" hangingPunct="0">
              <a:lnSpc>
                <a:spcPct val="150000"/>
              </a:lnSpc>
              <a:spcBef>
                <a:spcPts val="0"/>
              </a:spcBef>
              <a:spcAft>
                <a:spcPts val="0"/>
              </a:spcAft>
              <a:buClrTx/>
              <a:buSzTx/>
              <a:buFontTx/>
              <a:buNone/>
              <a:tabLst/>
              <a:defRPr/>
            </a:pPr>
            <a:r>
              <a:rPr lang="fa-IR" sz="6000" dirty="0" smtClean="0">
                <a:solidFill>
                  <a:schemeClr val="bg1"/>
                </a:solidFill>
                <a:latin typeface="IRANYekan" panose="020B0506030804020204" pitchFamily="34" charset="-78"/>
                <a:cs typeface="IRANYekan" panose="020B0506030804020204" pitchFamily="34" charset="-78"/>
              </a:rPr>
              <a:t>خدمات سئو</a:t>
            </a:r>
            <a:endParaRPr kumimoji="0" lang="en-US" sz="3200" b="0" i="0" u="none" strike="noStrike" kern="0" cap="none" spc="0" normalizeH="0" baseline="0" noProof="0" dirty="0">
              <a:ln>
                <a:noFill/>
              </a:ln>
              <a:solidFill>
                <a:schemeClr val="bg1"/>
              </a:solidFill>
              <a:effectLst/>
              <a:uLnTx/>
              <a:uFillTx/>
              <a:latin typeface="IRANYekan" panose="020B0506030804020204" pitchFamily="34" charset="-78"/>
              <a:cs typeface="IRANYekan" panose="020B0506030804020204" pitchFamily="34" charset="-78"/>
              <a:sym typeface="PT Serif"/>
            </a:endParaRPr>
          </a:p>
        </p:txBody>
      </p:sp>
      <p:sp>
        <p:nvSpPr>
          <p:cNvPr id="8" name="TextBox 7"/>
          <p:cNvSpPr txBox="1"/>
          <p:nvPr/>
        </p:nvSpPr>
        <p:spPr>
          <a:xfrm>
            <a:off x="6304394" y="10253450"/>
            <a:ext cx="1176251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defRPr/>
            </a:pPr>
            <a:r>
              <a:rPr lang="fa-IR" sz="3600" dirty="0" smtClean="0">
                <a:solidFill>
                  <a:schemeClr val="bg1"/>
                </a:solidFill>
                <a:latin typeface="IRANYekan" panose="020B0506030804020204" pitchFamily="34" charset="-78"/>
                <a:cs typeface="IRANYekan" panose="020B0506030804020204" pitchFamily="34" charset="-78"/>
              </a:rPr>
              <a:t>فرآیند پذیرش و اجرای یک پروژه سئو</a:t>
            </a:r>
            <a:endParaRPr lang="en-US" sz="3600" dirty="0">
              <a:solidFill>
                <a:schemeClr val="bg1"/>
              </a:solidFill>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39170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20</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smtClean="0">
                <a:latin typeface="IRANYekan" panose="020B0506030804020204" pitchFamily="34" charset="-78"/>
                <a:cs typeface="IRANYekan" panose="020B0506030804020204" pitchFamily="34" charset="-78"/>
              </a:rPr>
              <a:t>جلسه بعدی کندو</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734736" y="3373438"/>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هدف ما تکمیل فرآیند تعریف پروژه، تهیه پروپوزال، قیمت دهی، عقد قرارداد و ارسال گزارش است. برای رسیدن به این مهم نیازمند همفکری و همکاری همه اعضای کندو هستیم.</a:t>
            </a:r>
            <a:endParaRPr lang="fa-IR" dirty="0" smtClean="0">
              <a:latin typeface="IRANYekan" panose="020B0506030804020204" pitchFamily="34" charset="-78"/>
              <a:cs typeface="IRANYekan" panose="020B0506030804020204" pitchFamily="34" charset="-78"/>
            </a:endParaRPr>
          </a:p>
        </p:txBody>
      </p:sp>
      <p:sp>
        <p:nvSpPr>
          <p:cNvPr id="22" name="TextBox 21"/>
          <p:cNvSpPr txBox="1"/>
          <p:nvPr/>
        </p:nvSpPr>
        <p:spPr>
          <a:xfrm>
            <a:off x="5734736" y="522520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برای جلسه آینده هر شخص دقیقا مشخص کند که چه خدماتی از سئو را ارایه میدهد، چه معیاری برای سنجش موفقیت آن دارد، زمان و هزینه انجام آن چقدر است؟</a:t>
            </a:r>
            <a:endParaRPr lang="fa-IR" dirty="0" smtClean="0">
              <a:latin typeface="IRANYekan" panose="020B0506030804020204" pitchFamily="34" charset="-78"/>
              <a:cs typeface="IRANYekan" panose="020B0506030804020204" pitchFamily="34" charset="-78"/>
            </a:endParaRPr>
          </a:p>
        </p:txBody>
      </p:sp>
      <p:sp>
        <p:nvSpPr>
          <p:cNvPr id="24" name="TextBox 23"/>
          <p:cNvSpPr txBox="1"/>
          <p:nvPr/>
        </p:nvSpPr>
        <p:spPr>
          <a:xfrm>
            <a:off x="5734736" y="7849214"/>
            <a:ext cx="13208000"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2800" b="1" dirty="0" smtClean="0">
                <a:latin typeface="IRANYekan" panose="020B0506030804020204" pitchFamily="34" charset="-78"/>
                <a:cs typeface="IRANYekan" panose="020B0506030804020204" pitchFamily="34" charset="-78"/>
              </a:rPr>
              <a:t>با توجه به محدودیت ثبت نام، میزان فعالیت و همکاری اعضا </a:t>
            </a:r>
          </a:p>
          <a:p>
            <a:pPr rtl="1">
              <a:lnSpc>
                <a:spcPct val="200000"/>
              </a:lnSpc>
            </a:pPr>
            <a:r>
              <a:rPr lang="fa-IR" sz="2800" b="1" dirty="0" smtClean="0">
                <a:latin typeface="IRANYekan" panose="020B0506030804020204" pitchFamily="34" charset="-78"/>
                <a:cs typeface="IRANYekan" panose="020B0506030804020204" pitchFamily="34" charset="-78"/>
              </a:rPr>
              <a:t>ملاک اصلی در تعیین اولویت، برای شرکت در دوره های بعدی خواهد بود.</a:t>
            </a:r>
            <a:endParaRPr lang="fa-IR" sz="2800" b="1"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49186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22"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24383996" cy="13709304"/>
          </a:xfrm>
          <a:prstGeom prst="rect">
            <a:avLst/>
          </a:prstGeom>
        </p:spPr>
      </p:pic>
    </p:spTree>
    <p:extLst>
      <p:ext uri="{BB962C8B-B14F-4D97-AF65-F5344CB8AC3E}">
        <p14:creationId xmlns:p14="http://schemas.microsoft.com/office/powerpoint/2010/main" val="4135784028"/>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3</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8960632" y="1767896"/>
            <a:ext cx="6450032"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1" fontAlgn="auto" latinLnBrk="0" hangingPunct="0">
              <a:lnSpc>
                <a:spcPct val="200000"/>
              </a:lnSpc>
              <a:spcBef>
                <a:spcPts val="0"/>
              </a:spcBef>
              <a:spcAft>
                <a:spcPts val="0"/>
              </a:spcAft>
              <a:buClrTx/>
              <a:buSzTx/>
              <a:buFontTx/>
              <a:buNone/>
              <a:tabLst/>
            </a:pPr>
            <a:r>
              <a:rPr lang="fa-IR" sz="4000" dirty="0" smtClean="0">
                <a:latin typeface="IRANYekan" panose="020B0506030804020204" pitchFamily="34" charset="-78"/>
                <a:cs typeface="IRANYekan" panose="020B0506030804020204" pitchFamily="34" charset="-78"/>
              </a:rPr>
              <a:t>مراحل پذیرش پروژه سئو</a:t>
            </a:r>
            <a:endParaRPr lang="fa-IR" sz="4000" dirty="0" smtClean="0">
              <a:latin typeface="IRANYekan" panose="020B0506030804020204" pitchFamily="34" charset="-78"/>
              <a:cs typeface="IRANYekan" panose="020B0506030804020204" pitchFamily="34" charset="-78"/>
            </a:endParaRPr>
          </a:p>
        </p:txBody>
      </p:sp>
      <p:grpSp>
        <p:nvGrpSpPr>
          <p:cNvPr id="8" name="Group 7"/>
          <p:cNvGrpSpPr/>
          <p:nvPr/>
        </p:nvGrpSpPr>
        <p:grpSpPr>
          <a:xfrm>
            <a:off x="4981516" y="5126090"/>
            <a:ext cx="13808132" cy="841256"/>
            <a:chOff x="4981516" y="4544807"/>
            <a:chExt cx="13808132" cy="841256"/>
          </a:xfrm>
        </p:grpSpPr>
        <p:sp>
          <p:nvSpPr>
            <p:cNvPr id="9" name="TextBox 8"/>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تماس اولیه مشتری و دریافت اطلاعات پروژه</a:t>
              </a:r>
              <a:endParaRPr lang="fa-IR" dirty="0">
                <a:latin typeface="IRANYekan" panose="020B0506030804020204" pitchFamily="34" charset="-78"/>
                <a:cs typeface="IRANYekan" panose="020B0506030804020204" pitchFamily="34" charset="-78"/>
              </a:endParaRPr>
            </a:p>
          </p:txBody>
        </p:sp>
        <p:grpSp>
          <p:nvGrpSpPr>
            <p:cNvPr id="10" name="Group 9"/>
            <p:cNvGrpSpPr/>
            <p:nvPr/>
          </p:nvGrpSpPr>
          <p:grpSpPr>
            <a:xfrm>
              <a:off x="18277114" y="4663508"/>
              <a:ext cx="512534" cy="656590"/>
              <a:chOff x="19242157" y="4531851"/>
              <a:chExt cx="1342374" cy="1719670"/>
            </a:xfrm>
          </p:grpSpPr>
          <p:sp>
            <p:nvSpPr>
              <p:cNvPr id="11" name="Oval 10"/>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TextBox 1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14" name="Group 13"/>
          <p:cNvGrpSpPr/>
          <p:nvPr/>
        </p:nvGrpSpPr>
        <p:grpSpPr>
          <a:xfrm>
            <a:off x="4877607" y="6076483"/>
            <a:ext cx="13912041" cy="841256"/>
            <a:chOff x="4877607" y="5495200"/>
            <a:chExt cx="13912041" cy="841256"/>
          </a:xfrm>
        </p:grpSpPr>
        <p:sp>
          <p:nvSpPr>
            <p:cNvPr id="15" name="TextBox 14"/>
            <p:cNvSpPr txBox="1"/>
            <p:nvPr/>
          </p:nvSpPr>
          <p:spPr>
            <a:xfrm>
              <a:off x="4877607" y="5495200"/>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آنالیز اولیه، تهیه پروپوزال و تعیین قیمت</a:t>
              </a:r>
              <a:endParaRPr lang="fa-IR" dirty="0">
                <a:latin typeface="IRANYekan" panose="020B0506030804020204" pitchFamily="34" charset="-78"/>
                <a:cs typeface="IRANYekan" panose="020B0506030804020204" pitchFamily="34" charset="-78"/>
              </a:endParaRPr>
            </a:p>
          </p:txBody>
        </p:sp>
        <p:grpSp>
          <p:nvGrpSpPr>
            <p:cNvPr id="16" name="Group 15"/>
            <p:cNvGrpSpPr/>
            <p:nvPr/>
          </p:nvGrpSpPr>
          <p:grpSpPr>
            <a:xfrm>
              <a:off x="18277114" y="5587533"/>
              <a:ext cx="512534" cy="656590"/>
              <a:chOff x="19242157" y="4531851"/>
              <a:chExt cx="1342374" cy="1719670"/>
            </a:xfrm>
          </p:grpSpPr>
          <p:sp>
            <p:nvSpPr>
              <p:cNvPr id="17" name="Oval 16"/>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TextBox 17"/>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19" name="Group 18"/>
          <p:cNvGrpSpPr/>
          <p:nvPr/>
        </p:nvGrpSpPr>
        <p:grpSpPr>
          <a:xfrm>
            <a:off x="4877607" y="7026876"/>
            <a:ext cx="13912041" cy="841256"/>
            <a:chOff x="4877607" y="6445593"/>
            <a:chExt cx="13912041" cy="841256"/>
          </a:xfrm>
        </p:grpSpPr>
        <p:sp>
          <p:nvSpPr>
            <p:cNvPr id="20" name="TextBox 19"/>
            <p:cNvSpPr txBox="1"/>
            <p:nvPr/>
          </p:nvSpPr>
          <p:spPr>
            <a:xfrm>
              <a:off x="4877607" y="6445593"/>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تایید مشتری و عقد قرارداد</a:t>
              </a:r>
              <a:endParaRPr lang="fa-IR" dirty="0">
                <a:latin typeface="IRANYekan" panose="020B0506030804020204" pitchFamily="34" charset="-78"/>
                <a:cs typeface="IRANYekan" panose="020B0506030804020204" pitchFamily="34" charset="-78"/>
              </a:endParaRPr>
            </a:p>
          </p:txBody>
        </p:sp>
        <p:grpSp>
          <p:nvGrpSpPr>
            <p:cNvPr id="24" name="Group 23"/>
            <p:cNvGrpSpPr/>
            <p:nvPr/>
          </p:nvGrpSpPr>
          <p:grpSpPr>
            <a:xfrm>
              <a:off x="18277114" y="6537926"/>
              <a:ext cx="512534" cy="656590"/>
              <a:chOff x="19242157" y="4531851"/>
              <a:chExt cx="1342374" cy="1719670"/>
            </a:xfrm>
          </p:grpSpPr>
          <p:sp>
            <p:nvSpPr>
              <p:cNvPr id="25" name="Oval 2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6" name="TextBox 2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3</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27" name="Group 26"/>
          <p:cNvGrpSpPr/>
          <p:nvPr/>
        </p:nvGrpSpPr>
        <p:grpSpPr>
          <a:xfrm>
            <a:off x="4877607" y="7977269"/>
            <a:ext cx="13912041" cy="841256"/>
            <a:chOff x="4877607" y="7395986"/>
            <a:chExt cx="13912041" cy="841256"/>
          </a:xfrm>
        </p:grpSpPr>
        <p:sp>
          <p:nvSpPr>
            <p:cNvPr id="28" name="TextBox 27"/>
            <p:cNvSpPr txBox="1"/>
            <p:nvPr/>
          </p:nvSpPr>
          <p:spPr>
            <a:xfrm>
              <a:off x="4877607" y="7395986"/>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آنالیز دقیق و تدوین استراتژی سئو</a:t>
              </a:r>
              <a:endParaRPr lang="fa-IR" dirty="0">
                <a:latin typeface="IRANYekan" panose="020B0506030804020204" pitchFamily="34" charset="-78"/>
                <a:cs typeface="IRANYekan" panose="020B0506030804020204" pitchFamily="34" charset="-78"/>
              </a:endParaRPr>
            </a:p>
          </p:txBody>
        </p:sp>
        <p:grpSp>
          <p:nvGrpSpPr>
            <p:cNvPr id="29" name="Group 28"/>
            <p:cNvGrpSpPr/>
            <p:nvPr/>
          </p:nvGrpSpPr>
          <p:grpSpPr>
            <a:xfrm>
              <a:off x="18277114" y="7488319"/>
              <a:ext cx="512534" cy="656590"/>
              <a:chOff x="19242157" y="4531851"/>
              <a:chExt cx="1342374" cy="1719670"/>
            </a:xfrm>
          </p:grpSpPr>
          <p:sp>
            <p:nvSpPr>
              <p:cNvPr id="30" name="Oval 29"/>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1" name="TextBox 30"/>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4</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2" name="Group 31"/>
          <p:cNvGrpSpPr/>
          <p:nvPr/>
        </p:nvGrpSpPr>
        <p:grpSpPr>
          <a:xfrm>
            <a:off x="4877607" y="8927662"/>
            <a:ext cx="13912041" cy="841256"/>
            <a:chOff x="4877607" y="8346379"/>
            <a:chExt cx="13912041" cy="841256"/>
          </a:xfrm>
        </p:grpSpPr>
        <p:sp>
          <p:nvSpPr>
            <p:cNvPr id="33" name="TextBox 32"/>
            <p:cNvSpPr txBox="1"/>
            <p:nvPr/>
          </p:nvSpPr>
          <p:spPr>
            <a:xfrm>
              <a:off x="4877607" y="8346379"/>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ارایه گزارشات آماری و بررسی موفقیت</a:t>
              </a:r>
              <a:endParaRPr lang="fa-IR" dirty="0">
                <a:latin typeface="IRANYekan" panose="020B0506030804020204" pitchFamily="34" charset="-78"/>
                <a:cs typeface="IRANYekan" panose="020B0506030804020204" pitchFamily="34" charset="-78"/>
              </a:endParaRPr>
            </a:p>
          </p:txBody>
        </p:sp>
        <p:grpSp>
          <p:nvGrpSpPr>
            <p:cNvPr id="34" name="Group 33"/>
            <p:cNvGrpSpPr/>
            <p:nvPr/>
          </p:nvGrpSpPr>
          <p:grpSpPr>
            <a:xfrm>
              <a:off x="18277114" y="8438712"/>
              <a:ext cx="512534" cy="656590"/>
              <a:chOff x="19242157" y="4531851"/>
              <a:chExt cx="1342374" cy="1719670"/>
            </a:xfrm>
          </p:grpSpPr>
          <p:sp>
            <p:nvSpPr>
              <p:cNvPr id="35" name="Oval 34"/>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6" name="TextBox 35"/>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5</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
        <p:nvSpPr>
          <p:cNvPr id="37" name="TextBox 36"/>
          <p:cNvSpPr txBox="1"/>
          <p:nvPr/>
        </p:nvSpPr>
        <p:spPr>
          <a:xfrm>
            <a:off x="5581648" y="322566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هدف ما انجام پروژه به بهترین شکل ممکن است. در بسیاری موارد ممکن است شما پروژه ای را نپذیرید و این امری کاملا طبیعی است. رد یک پروژه بهتر از عدم موفقیت در آن است.</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29448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4</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a:latin typeface="IRANYekan" panose="020B0506030804020204" pitchFamily="34" charset="-78"/>
                <a:cs typeface="IRANYekan" panose="020B0506030804020204" pitchFamily="34" charset="-78"/>
              </a:rPr>
              <a:t>تماس اولیه مشتری و دریافت اطلاعات پروژه</a:t>
            </a:r>
          </a:p>
        </p:txBody>
      </p:sp>
      <p:sp>
        <p:nvSpPr>
          <p:cNvPr id="37" name="TextBox 36"/>
          <p:cNvSpPr txBox="1"/>
          <p:nvPr/>
        </p:nvSpPr>
        <p:spPr>
          <a:xfrm>
            <a:off x="5581648" y="322566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اولین تماس با مشتری فرصت دریافت اطلاعات از پروژه و تصمیم گیری در مورد پذیرش یا رد آن است. در این مرحله سوالات زیر از مشتری پرسیده میشود.</a:t>
            </a:r>
            <a:endParaRPr lang="fa-IR" dirty="0" smtClean="0">
              <a:latin typeface="IRANYekan" panose="020B0506030804020204" pitchFamily="34" charset="-78"/>
              <a:cs typeface="IRANYekan" panose="020B0506030804020204" pitchFamily="34" charset="-78"/>
            </a:endParaRPr>
          </a:p>
        </p:txBody>
      </p:sp>
      <p:grpSp>
        <p:nvGrpSpPr>
          <p:cNvPr id="38" name="Group 37"/>
          <p:cNvGrpSpPr/>
          <p:nvPr/>
        </p:nvGrpSpPr>
        <p:grpSpPr>
          <a:xfrm>
            <a:off x="4981516" y="5289729"/>
            <a:ext cx="13808132" cy="841256"/>
            <a:chOff x="4981516" y="4544807"/>
            <a:chExt cx="13808132" cy="841256"/>
          </a:xfrm>
        </p:grpSpPr>
        <p:sp>
          <p:nvSpPr>
            <p:cNvPr id="39" name="TextBox 38"/>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آدرس سایت شما چیست؟ چند وقت از راه اندازی آن میگذرد؟</a:t>
              </a:r>
              <a:endParaRPr lang="fa-IR" dirty="0">
                <a:latin typeface="IRANYekan" panose="020B0506030804020204" pitchFamily="34" charset="-78"/>
                <a:cs typeface="IRANYekan" panose="020B0506030804020204" pitchFamily="34" charset="-78"/>
              </a:endParaRPr>
            </a:p>
          </p:txBody>
        </p:sp>
        <p:grpSp>
          <p:nvGrpSpPr>
            <p:cNvPr id="40" name="Group 39"/>
            <p:cNvGrpSpPr/>
            <p:nvPr/>
          </p:nvGrpSpPr>
          <p:grpSpPr>
            <a:xfrm>
              <a:off x="18277114" y="4663508"/>
              <a:ext cx="512534" cy="656590"/>
              <a:chOff x="19242157" y="4531851"/>
              <a:chExt cx="1342374" cy="1719670"/>
            </a:xfrm>
          </p:grpSpPr>
          <p:sp>
            <p:nvSpPr>
              <p:cNvPr id="41" name="Oval 40"/>
              <p:cNvSpPr/>
              <p:nvPr/>
            </p:nvSpPr>
            <p:spPr>
              <a:xfrm>
                <a:off x="19242157" y="4720496"/>
                <a:ext cx="1342374" cy="1342374"/>
              </a:xfrm>
              <a:prstGeom prst="ellipse">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TextBox 4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US"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3" name="Group 42"/>
          <p:cNvGrpSpPr/>
          <p:nvPr/>
        </p:nvGrpSpPr>
        <p:grpSpPr>
          <a:xfrm>
            <a:off x="4224374" y="6468461"/>
            <a:ext cx="13912041" cy="841256"/>
            <a:chOff x="4877607" y="5457878"/>
            <a:chExt cx="13912041" cy="841256"/>
          </a:xfrm>
        </p:grpSpPr>
        <p:sp>
          <p:nvSpPr>
            <p:cNvPr id="44" name="TextBox 43"/>
            <p:cNvSpPr txBox="1"/>
            <p:nvPr/>
          </p:nvSpPr>
          <p:spPr>
            <a:xfrm>
              <a:off x="4877607" y="5457878"/>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سایت شما با چه زبان یا سیستم مدیریت محتوایی نوشته شده است؟</a:t>
              </a:r>
              <a:endParaRPr lang="fa-IR" dirty="0">
                <a:latin typeface="IRANYekan" panose="020B0506030804020204" pitchFamily="34" charset="-78"/>
                <a:cs typeface="IRANYekan" panose="020B0506030804020204" pitchFamily="34" charset="-78"/>
              </a:endParaRPr>
            </a:p>
          </p:txBody>
        </p:sp>
        <p:grpSp>
          <p:nvGrpSpPr>
            <p:cNvPr id="45" name="Group 44"/>
            <p:cNvGrpSpPr/>
            <p:nvPr/>
          </p:nvGrpSpPr>
          <p:grpSpPr>
            <a:xfrm>
              <a:off x="18277114" y="5587533"/>
              <a:ext cx="512534" cy="656590"/>
              <a:chOff x="19242157" y="4531851"/>
              <a:chExt cx="1342374" cy="1719670"/>
            </a:xfrm>
          </p:grpSpPr>
          <p:sp>
            <p:nvSpPr>
              <p:cNvPr id="46" name="Oval 45"/>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7" name="TextBox 4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lang="fa-IR" b="1" dirty="0" smtClean="0">
                    <a:solidFill>
                      <a:srgbClr val="FFFFFF"/>
                    </a:solidFill>
                    <a:latin typeface="IRANYekan" panose="020B0506030804020204" pitchFamily="34" charset="-78"/>
                    <a:cs typeface="IRANYekan" panose="020B0506030804020204" pitchFamily="34" charset="-78"/>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8" name="Group 47"/>
          <p:cNvGrpSpPr/>
          <p:nvPr/>
        </p:nvGrpSpPr>
        <p:grpSpPr>
          <a:xfrm>
            <a:off x="4224374" y="7409018"/>
            <a:ext cx="13912041" cy="841256"/>
            <a:chOff x="4877607" y="6408271"/>
            <a:chExt cx="13912041" cy="841256"/>
          </a:xfrm>
        </p:grpSpPr>
        <p:sp>
          <p:nvSpPr>
            <p:cNvPr id="49" name="TextBox 48"/>
            <p:cNvSpPr txBox="1"/>
            <p:nvPr/>
          </p:nvSpPr>
          <p:spPr>
            <a:xfrm>
              <a:off x="4877607" y="6408271"/>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سایت توسط شما طراحی شده یا یک شرکت طراحی سایت آن را طراحی کرده است؟</a:t>
              </a:r>
              <a:endParaRPr lang="fa-IR" dirty="0">
                <a:latin typeface="IRANYekan" panose="020B0506030804020204" pitchFamily="34" charset="-78"/>
                <a:cs typeface="IRANYekan" panose="020B0506030804020204" pitchFamily="34" charset="-78"/>
              </a:endParaRPr>
            </a:p>
          </p:txBody>
        </p:sp>
        <p:grpSp>
          <p:nvGrpSpPr>
            <p:cNvPr id="50" name="Group 49"/>
            <p:cNvGrpSpPr/>
            <p:nvPr/>
          </p:nvGrpSpPr>
          <p:grpSpPr>
            <a:xfrm>
              <a:off x="18277114" y="6537926"/>
              <a:ext cx="512534" cy="656590"/>
              <a:chOff x="19242157" y="4531851"/>
              <a:chExt cx="1342374" cy="1719670"/>
            </a:xfrm>
          </p:grpSpPr>
          <p:sp>
            <p:nvSpPr>
              <p:cNvPr id="51" name="Oval 50"/>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2" name="TextBox 5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53" name="Group 52"/>
          <p:cNvGrpSpPr/>
          <p:nvPr/>
        </p:nvGrpSpPr>
        <p:grpSpPr>
          <a:xfrm>
            <a:off x="4224374" y="8349575"/>
            <a:ext cx="13912041" cy="841256"/>
            <a:chOff x="4877607" y="7358664"/>
            <a:chExt cx="13912041" cy="841256"/>
          </a:xfrm>
        </p:grpSpPr>
        <p:sp>
          <p:nvSpPr>
            <p:cNvPr id="54" name="TextBox 53"/>
            <p:cNvSpPr txBox="1"/>
            <p:nvPr/>
          </p:nvSpPr>
          <p:spPr>
            <a:xfrm>
              <a:off x="4877607" y="7358664"/>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امکان انجام تغییرات در کدهای سایت توسط شما یا شرکت طراح وجود دارد؟</a:t>
              </a:r>
              <a:endParaRPr lang="fa-IR" dirty="0">
                <a:latin typeface="IRANYekan" panose="020B0506030804020204" pitchFamily="34" charset="-78"/>
                <a:cs typeface="IRANYekan" panose="020B0506030804020204" pitchFamily="34" charset="-78"/>
              </a:endParaRPr>
            </a:p>
          </p:txBody>
        </p:sp>
        <p:grpSp>
          <p:nvGrpSpPr>
            <p:cNvPr id="55" name="Group 54"/>
            <p:cNvGrpSpPr/>
            <p:nvPr/>
          </p:nvGrpSpPr>
          <p:grpSpPr>
            <a:xfrm>
              <a:off x="18277114" y="7488319"/>
              <a:ext cx="512534" cy="656590"/>
              <a:chOff x="19242157" y="4531851"/>
              <a:chExt cx="1342374" cy="1719670"/>
            </a:xfrm>
          </p:grpSpPr>
          <p:sp>
            <p:nvSpPr>
              <p:cNvPr id="56" name="Oval 55"/>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7" name="TextBox 5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58" name="Group 57"/>
          <p:cNvGrpSpPr/>
          <p:nvPr/>
        </p:nvGrpSpPr>
        <p:grpSpPr>
          <a:xfrm>
            <a:off x="4224374" y="9290132"/>
            <a:ext cx="13912041" cy="841256"/>
            <a:chOff x="4877607" y="8309057"/>
            <a:chExt cx="13912041" cy="841256"/>
          </a:xfrm>
        </p:grpSpPr>
        <p:sp>
          <p:nvSpPr>
            <p:cNvPr id="59" name="TextBox 58"/>
            <p:cNvSpPr txBox="1"/>
            <p:nvPr/>
          </p:nvSpPr>
          <p:spPr>
            <a:xfrm>
              <a:off x="4877607" y="830905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آیا دسترسی به هاست خود دارید؟</a:t>
              </a:r>
              <a:endParaRPr lang="fa-IR" dirty="0">
                <a:latin typeface="IRANYekan" panose="020B0506030804020204" pitchFamily="34" charset="-78"/>
                <a:cs typeface="IRANYekan" panose="020B0506030804020204" pitchFamily="34" charset="-78"/>
              </a:endParaRPr>
            </a:p>
          </p:txBody>
        </p:sp>
        <p:grpSp>
          <p:nvGrpSpPr>
            <p:cNvPr id="60" name="Group 59"/>
            <p:cNvGrpSpPr/>
            <p:nvPr/>
          </p:nvGrpSpPr>
          <p:grpSpPr>
            <a:xfrm>
              <a:off x="18277114" y="8438712"/>
              <a:ext cx="512534" cy="656590"/>
              <a:chOff x="19242157" y="4531851"/>
              <a:chExt cx="1342374" cy="1719670"/>
            </a:xfrm>
          </p:grpSpPr>
          <p:sp>
            <p:nvSpPr>
              <p:cNvPr id="61" name="Oval 60"/>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2" name="TextBox 6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Tree>
    <p:extLst>
      <p:ext uri="{BB962C8B-B14F-4D97-AF65-F5344CB8AC3E}">
        <p14:creationId xmlns:p14="http://schemas.microsoft.com/office/powerpoint/2010/main" val="299651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5</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a:latin typeface="IRANYekan" panose="020B0506030804020204" pitchFamily="34" charset="-78"/>
                <a:cs typeface="IRANYekan" panose="020B0506030804020204" pitchFamily="34" charset="-78"/>
              </a:rPr>
              <a:t>تماس اولیه مشتری و دریافت اطلاعات پروژه</a:t>
            </a:r>
          </a:p>
        </p:txBody>
      </p:sp>
      <p:sp>
        <p:nvSpPr>
          <p:cNvPr id="37" name="TextBox 36"/>
          <p:cNvSpPr txBox="1"/>
          <p:nvPr/>
        </p:nvSpPr>
        <p:spPr>
          <a:xfrm>
            <a:off x="5581648" y="322566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بخش بعدی سوالاتی در مورد فعالیت های انجام شده، توان اجرایی مجموعه و اطلاعات جمع آوری شده از این سوابق مطرح میکنیم.</a:t>
            </a:r>
            <a:endParaRPr lang="fa-IR" dirty="0" smtClean="0">
              <a:latin typeface="IRANYekan" panose="020B0506030804020204" pitchFamily="34" charset="-78"/>
              <a:cs typeface="IRANYekan" panose="020B0506030804020204" pitchFamily="34" charset="-78"/>
            </a:endParaRPr>
          </a:p>
        </p:txBody>
      </p:sp>
      <p:grpSp>
        <p:nvGrpSpPr>
          <p:cNvPr id="38" name="Group 37"/>
          <p:cNvGrpSpPr/>
          <p:nvPr/>
        </p:nvGrpSpPr>
        <p:grpSpPr>
          <a:xfrm>
            <a:off x="4981516" y="5289729"/>
            <a:ext cx="13808132" cy="841256"/>
            <a:chOff x="4981516" y="4544807"/>
            <a:chExt cx="13808132" cy="841256"/>
          </a:xfrm>
        </p:grpSpPr>
        <p:sp>
          <p:nvSpPr>
            <p:cNvPr id="39" name="TextBox 38"/>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فعالیتی در زمینه تولید محتوا داشته اید یا سایت شما وبلاگ دارد؟</a:t>
              </a:r>
              <a:endParaRPr lang="fa-IR" dirty="0">
                <a:latin typeface="IRANYekan" panose="020B0506030804020204" pitchFamily="34" charset="-78"/>
                <a:cs typeface="IRANYekan" panose="020B0506030804020204" pitchFamily="34" charset="-78"/>
              </a:endParaRPr>
            </a:p>
          </p:txBody>
        </p:sp>
        <p:grpSp>
          <p:nvGrpSpPr>
            <p:cNvPr id="40" name="Group 39"/>
            <p:cNvGrpSpPr/>
            <p:nvPr/>
          </p:nvGrpSpPr>
          <p:grpSpPr>
            <a:xfrm>
              <a:off x="18277114" y="4663508"/>
              <a:ext cx="512534" cy="656590"/>
              <a:chOff x="19242157" y="4531851"/>
              <a:chExt cx="1342374" cy="1719670"/>
            </a:xfrm>
          </p:grpSpPr>
          <p:sp>
            <p:nvSpPr>
              <p:cNvPr id="41" name="Oval 40"/>
              <p:cNvSpPr/>
              <p:nvPr/>
            </p:nvSpPr>
            <p:spPr>
              <a:xfrm>
                <a:off x="19242157" y="4720496"/>
                <a:ext cx="1342374" cy="1342374"/>
              </a:xfrm>
              <a:prstGeom prst="ellipse">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TextBox 4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US"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3" name="Group 42"/>
          <p:cNvGrpSpPr/>
          <p:nvPr/>
        </p:nvGrpSpPr>
        <p:grpSpPr>
          <a:xfrm>
            <a:off x="4224374" y="6468461"/>
            <a:ext cx="13912041" cy="841256"/>
            <a:chOff x="4877607" y="5457878"/>
            <a:chExt cx="13912041" cy="841256"/>
          </a:xfrm>
        </p:grpSpPr>
        <p:sp>
          <p:nvSpPr>
            <p:cNvPr id="44" name="TextBox 43"/>
            <p:cNvSpPr txBox="1"/>
            <p:nvPr/>
          </p:nvSpPr>
          <p:spPr>
            <a:xfrm>
              <a:off x="4877607" y="5457878"/>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چند نفر در تیم محتوایی شما فعالیت میکنند و چه تعداد مقاله در ماه تولید میکنید؟</a:t>
              </a:r>
              <a:endParaRPr lang="fa-IR" dirty="0">
                <a:latin typeface="IRANYekan" panose="020B0506030804020204" pitchFamily="34" charset="-78"/>
                <a:cs typeface="IRANYekan" panose="020B0506030804020204" pitchFamily="34" charset="-78"/>
              </a:endParaRPr>
            </a:p>
          </p:txBody>
        </p:sp>
        <p:grpSp>
          <p:nvGrpSpPr>
            <p:cNvPr id="45" name="Group 44"/>
            <p:cNvGrpSpPr/>
            <p:nvPr/>
          </p:nvGrpSpPr>
          <p:grpSpPr>
            <a:xfrm>
              <a:off x="18277114" y="5587533"/>
              <a:ext cx="512534" cy="656590"/>
              <a:chOff x="19242157" y="4531851"/>
              <a:chExt cx="1342374" cy="1719670"/>
            </a:xfrm>
          </p:grpSpPr>
          <p:sp>
            <p:nvSpPr>
              <p:cNvPr id="46" name="Oval 45"/>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7" name="TextBox 4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lang="fa-IR" b="1" dirty="0" smtClean="0">
                    <a:solidFill>
                      <a:srgbClr val="FFFFFF"/>
                    </a:solidFill>
                    <a:latin typeface="IRANYekan" panose="020B0506030804020204" pitchFamily="34" charset="-78"/>
                    <a:cs typeface="IRANYekan" panose="020B0506030804020204" pitchFamily="34" charset="-78"/>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8" name="Group 47"/>
          <p:cNvGrpSpPr/>
          <p:nvPr/>
        </p:nvGrpSpPr>
        <p:grpSpPr>
          <a:xfrm>
            <a:off x="4224374" y="7409018"/>
            <a:ext cx="13912041" cy="841256"/>
            <a:chOff x="4877607" y="6408271"/>
            <a:chExt cx="13912041" cy="841256"/>
          </a:xfrm>
        </p:grpSpPr>
        <p:sp>
          <p:nvSpPr>
            <p:cNvPr id="49" name="TextBox 48"/>
            <p:cNvSpPr txBox="1"/>
            <p:nvPr/>
          </p:nvSpPr>
          <p:spPr>
            <a:xfrm>
              <a:off x="4877607" y="6408271"/>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آیا اکانت </a:t>
              </a:r>
              <a:r>
                <a:rPr lang="en-US" dirty="0">
                  <a:latin typeface="IRANYekan" panose="020B0506030804020204" pitchFamily="34" charset="-78"/>
                  <a:cs typeface="IRANYekan" panose="020B0506030804020204" pitchFamily="34" charset="-78"/>
                </a:rPr>
                <a:t>Search Console</a:t>
              </a:r>
              <a:r>
                <a:rPr lang="fa-IR" dirty="0">
                  <a:latin typeface="IRANYekan" panose="020B0506030804020204" pitchFamily="34" charset="-78"/>
                  <a:cs typeface="IRANYekan" panose="020B0506030804020204" pitchFamily="34" charset="-78"/>
                </a:rPr>
                <a:t> و </a:t>
              </a:r>
              <a:r>
                <a:rPr lang="en-US" dirty="0">
                  <a:latin typeface="IRANYekan" panose="020B0506030804020204" pitchFamily="34" charset="-78"/>
                  <a:cs typeface="IRANYekan" panose="020B0506030804020204" pitchFamily="34" charset="-78"/>
                </a:rPr>
                <a:t>Google Analytics</a:t>
              </a:r>
              <a:r>
                <a:rPr lang="fa-IR" dirty="0">
                  <a:latin typeface="IRANYekan" panose="020B0506030804020204" pitchFamily="34" charset="-78"/>
                  <a:cs typeface="IRANYekan" panose="020B0506030804020204" pitchFamily="34" charset="-78"/>
                </a:rPr>
                <a:t> برای سایت خود دارید؟</a:t>
              </a:r>
              <a:endParaRPr lang="fa-IR" dirty="0">
                <a:latin typeface="IRANYekan" panose="020B0506030804020204" pitchFamily="34" charset="-78"/>
                <a:cs typeface="IRANYekan" panose="020B0506030804020204" pitchFamily="34" charset="-78"/>
              </a:endParaRPr>
            </a:p>
          </p:txBody>
        </p:sp>
        <p:grpSp>
          <p:nvGrpSpPr>
            <p:cNvPr id="50" name="Group 49"/>
            <p:cNvGrpSpPr/>
            <p:nvPr/>
          </p:nvGrpSpPr>
          <p:grpSpPr>
            <a:xfrm>
              <a:off x="18277114" y="6537926"/>
              <a:ext cx="512534" cy="656590"/>
              <a:chOff x="19242157" y="4531851"/>
              <a:chExt cx="1342374" cy="1719670"/>
            </a:xfrm>
          </p:grpSpPr>
          <p:sp>
            <p:nvSpPr>
              <p:cNvPr id="51" name="Oval 50"/>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2" name="TextBox 5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53" name="Group 52"/>
          <p:cNvGrpSpPr/>
          <p:nvPr/>
        </p:nvGrpSpPr>
        <p:grpSpPr>
          <a:xfrm>
            <a:off x="4224374" y="8349575"/>
            <a:ext cx="13912041" cy="841256"/>
            <a:chOff x="4877607" y="7358664"/>
            <a:chExt cx="13912041" cy="841256"/>
          </a:xfrm>
        </p:grpSpPr>
        <p:sp>
          <p:nvSpPr>
            <p:cNvPr id="54" name="TextBox 53"/>
            <p:cNvSpPr txBox="1"/>
            <p:nvPr/>
          </p:nvSpPr>
          <p:spPr>
            <a:xfrm>
              <a:off x="4877607" y="7358664"/>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a:latin typeface="IRANYekan" panose="020B0506030804020204" pitchFamily="34" charset="-78"/>
                  <a:cs typeface="IRANYekan" panose="020B0506030804020204" pitchFamily="34" charset="-78"/>
                </a:rPr>
                <a:t>کلمات هدف شما برای این سایت چیست؟</a:t>
              </a:r>
              <a:endParaRPr lang="fa-IR" dirty="0">
                <a:latin typeface="IRANYekan" panose="020B0506030804020204" pitchFamily="34" charset="-78"/>
                <a:cs typeface="IRANYekan" panose="020B0506030804020204" pitchFamily="34" charset="-78"/>
              </a:endParaRPr>
            </a:p>
          </p:txBody>
        </p:sp>
        <p:grpSp>
          <p:nvGrpSpPr>
            <p:cNvPr id="55" name="Group 54"/>
            <p:cNvGrpSpPr/>
            <p:nvPr/>
          </p:nvGrpSpPr>
          <p:grpSpPr>
            <a:xfrm>
              <a:off x="18277114" y="7488319"/>
              <a:ext cx="512534" cy="656590"/>
              <a:chOff x="19242157" y="4531851"/>
              <a:chExt cx="1342374" cy="1719670"/>
            </a:xfrm>
          </p:grpSpPr>
          <p:sp>
            <p:nvSpPr>
              <p:cNvPr id="56" name="Oval 55"/>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7" name="TextBox 5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58" name="Group 57"/>
          <p:cNvGrpSpPr/>
          <p:nvPr/>
        </p:nvGrpSpPr>
        <p:grpSpPr>
          <a:xfrm>
            <a:off x="4224374" y="9290132"/>
            <a:ext cx="13912041" cy="841256"/>
            <a:chOff x="4877607" y="8309057"/>
            <a:chExt cx="13912041" cy="841256"/>
          </a:xfrm>
        </p:grpSpPr>
        <p:sp>
          <p:nvSpPr>
            <p:cNvPr id="59" name="TextBox 58"/>
            <p:cNvSpPr txBox="1"/>
            <p:nvPr/>
          </p:nvSpPr>
          <p:spPr>
            <a:xfrm>
              <a:off x="4877607" y="830905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چه فعالیت های دیگری برای سئو خود انجام داده اید؟ آیا در حال حاضر با شرکتی همکاری میکنید؟</a:t>
              </a:r>
              <a:endParaRPr lang="fa-IR" dirty="0">
                <a:latin typeface="IRANYekan" panose="020B0506030804020204" pitchFamily="34" charset="-78"/>
                <a:cs typeface="IRANYekan" panose="020B0506030804020204" pitchFamily="34" charset="-78"/>
              </a:endParaRPr>
            </a:p>
          </p:txBody>
        </p:sp>
        <p:grpSp>
          <p:nvGrpSpPr>
            <p:cNvPr id="60" name="Group 59"/>
            <p:cNvGrpSpPr/>
            <p:nvPr/>
          </p:nvGrpSpPr>
          <p:grpSpPr>
            <a:xfrm>
              <a:off x="18277114" y="8438712"/>
              <a:ext cx="512534" cy="656590"/>
              <a:chOff x="19242157" y="4531851"/>
              <a:chExt cx="1342374" cy="1719670"/>
            </a:xfrm>
          </p:grpSpPr>
          <p:sp>
            <p:nvSpPr>
              <p:cNvPr id="61" name="Oval 60"/>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2" name="TextBox 6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Tree>
    <p:extLst>
      <p:ext uri="{BB962C8B-B14F-4D97-AF65-F5344CB8AC3E}">
        <p14:creationId xmlns:p14="http://schemas.microsoft.com/office/powerpoint/2010/main" val="43419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6</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a:latin typeface="IRANYekan" panose="020B0506030804020204" pitchFamily="34" charset="-78"/>
                <a:cs typeface="IRANYekan" panose="020B0506030804020204" pitchFamily="34" charset="-78"/>
              </a:rPr>
              <a:t>تماس اولیه مشتری و دریافت اطلاعات پروژه</a:t>
            </a:r>
          </a:p>
        </p:txBody>
      </p:sp>
      <p:sp>
        <p:nvSpPr>
          <p:cNvPr id="37" name="TextBox 36"/>
          <p:cNvSpPr txBox="1"/>
          <p:nvPr/>
        </p:nvSpPr>
        <p:spPr>
          <a:xfrm>
            <a:off x="5581648" y="322566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ممکن است تا همینجا تصمیم به عدم پذیرش این پروژه گرفته باشید ولی بهتر است سوالات نهایی را از مشتری بپرسید.</a:t>
            </a:r>
            <a:endParaRPr lang="fa-IR" dirty="0" smtClean="0">
              <a:latin typeface="IRANYekan" panose="020B0506030804020204" pitchFamily="34" charset="-78"/>
              <a:cs typeface="IRANYekan" panose="020B0506030804020204" pitchFamily="34" charset="-78"/>
            </a:endParaRPr>
          </a:p>
        </p:txBody>
      </p:sp>
      <p:grpSp>
        <p:nvGrpSpPr>
          <p:cNvPr id="38" name="Group 37"/>
          <p:cNvGrpSpPr/>
          <p:nvPr/>
        </p:nvGrpSpPr>
        <p:grpSpPr>
          <a:xfrm>
            <a:off x="4981516" y="5289729"/>
            <a:ext cx="13808132" cy="841256"/>
            <a:chOff x="4981516" y="4544807"/>
            <a:chExt cx="13808132" cy="841256"/>
          </a:xfrm>
        </p:grpSpPr>
        <p:sp>
          <p:nvSpPr>
            <p:cNvPr id="39" name="TextBox 38"/>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زمینه لینک سازی چه فعالیت هایی داشته اید؟</a:t>
              </a:r>
              <a:endParaRPr lang="fa-IR" dirty="0">
                <a:latin typeface="IRANYekan" panose="020B0506030804020204" pitchFamily="34" charset="-78"/>
                <a:cs typeface="IRANYekan" panose="020B0506030804020204" pitchFamily="34" charset="-78"/>
              </a:endParaRPr>
            </a:p>
          </p:txBody>
        </p:sp>
        <p:grpSp>
          <p:nvGrpSpPr>
            <p:cNvPr id="40" name="Group 39"/>
            <p:cNvGrpSpPr/>
            <p:nvPr/>
          </p:nvGrpSpPr>
          <p:grpSpPr>
            <a:xfrm>
              <a:off x="18277114" y="4663508"/>
              <a:ext cx="512534" cy="656590"/>
              <a:chOff x="19242157" y="4531851"/>
              <a:chExt cx="1342374" cy="1719670"/>
            </a:xfrm>
          </p:grpSpPr>
          <p:sp>
            <p:nvSpPr>
              <p:cNvPr id="41" name="Oval 40"/>
              <p:cNvSpPr/>
              <p:nvPr/>
            </p:nvSpPr>
            <p:spPr>
              <a:xfrm>
                <a:off x="19242157" y="4720496"/>
                <a:ext cx="1342374" cy="1342374"/>
              </a:xfrm>
              <a:prstGeom prst="ellipse">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TextBox 4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US"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3" name="Group 42"/>
          <p:cNvGrpSpPr/>
          <p:nvPr/>
        </p:nvGrpSpPr>
        <p:grpSpPr>
          <a:xfrm>
            <a:off x="4224374" y="6468461"/>
            <a:ext cx="13912041" cy="841256"/>
            <a:chOff x="4877607" y="5457878"/>
            <a:chExt cx="13912041" cy="841256"/>
          </a:xfrm>
        </p:grpSpPr>
        <p:sp>
          <p:nvSpPr>
            <p:cNvPr id="44" name="TextBox 43"/>
            <p:cNvSpPr txBox="1"/>
            <p:nvPr/>
          </p:nvSpPr>
          <p:spPr>
            <a:xfrm>
              <a:off x="4877607" y="5457878"/>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شبکه های اجتماعی چقدر فعال هستید؟</a:t>
              </a:r>
              <a:endParaRPr lang="fa-IR" dirty="0">
                <a:latin typeface="IRANYekan" panose="020B0506030804020204" pitchFamily="34" charset="-78"/>
                <a:cs typeface="IRANYekan" panose="020B0506030804020204" pitchFamily="34" charset="-78"/>
              </a:endParaRPr>
            </a:p>
          </p:txBody>
        </p:sp>
        <p:grpSp>
          <p:nvGrpSpPr>
            <p:cNvPr id="45" name="Group 44"/>
            <p:cNvGrpSpPr/>
            <p:nvPr/>
          </p:nvGrpSpPr>
          <p:grpSpPr>
            <a:xfrm>
              <a:off x="18277114" y="5587533"/>
              <a:ext cx="512534" cy="656590"/>
              <a:chOff x="19242157" y="4531851"/>
              <a:chExt cx="1342374" cy="1719670"/>
            </a:xfrm>
          </p:grpSpPr>
          <p:sp>
            <p:nvSpPr>
              <p:cNvPr id="46" name="Oval 45"/>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7" name="TextBox 4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lang="fa-IR" b="1" dirty="0" smtClean="0">
                    <a:solidFill>
                      <a:srgbClr val="FFFFFF"/>
                    </a:solidFill>
                    <a:latin typeface="IRANYekan" panose="020B0506030804020204" pitchFamily="34" charset="-78"/>
                    <a:cs typeface="IRANYekan" panose="020B0506030804020204" pitchFamily="34" charset="-78"/>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48" name="Group 47"/>
          <p:cNvGrpSpPr/>
          <p:nvPr/>
        </p:nvGrpSpPr>
        <p:grpSpPr>
          <a:xfrm>
            <a:off x="4224374" y="7409018"/>
            <a:ext cx="13912041" cy="841256"/>
            <a:chOff x="4877607" y="6408271"/>
            <a:chExt cx="13912041" cy="841256"/>
          </a:xfrm>
        </p:grpSpPr>
        <p:sp>
          <p:nvSpPr>
            <p:cNvPr id="49" name="TextBox 48"/>
            <p:cNvSpPr txBox="1"/>
            <p:nvPr/>
          </p:nvSpPr>
          <p:spPr>
            <a:xfrm>
              <a:off x="4877607" y="6408271"/>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تاکنون رپورتاژ آگهی برای سایت خریده اید؟ از چه سایت هایی؟</a:t>
              </a:r>
              <a:endParaRPr lang="fa-IR" dirty="0">
                <a:latin typeface="IRANYekan" panose="020B0506030804020204" pitchFamily="34" charset="-78"/>
                <a:cs typeface="IRANYekan" panose="020B0506030804020204" pitchFamily="34" charset="-78"/>
              </a:endParaRPr>
            </a:p>
          </p:txBody>
        </p:sp>
        <p:grpSp>
          <p:nvGrpSpPr>
            <p:cNvPr id="50" name="Group 49"/>
            <p:cNvGrpSpPr/>
            <p:nvPr/>
          </p:nvGrpSpPr>
          <p:grpSpPr>
            <a:xfrm>
              <a:off x="18277114" y="6537926"/>
              <a:ext cx="512534" cy="656590"/>
              <a:chOff x="19242157" y="4531851"/>
              <a:chExt cx="1342374" cy="1719670"/>
            </a:xfrm>
          </p:grpSpPr>
          <p:sp>
            <p:nvSpPr>
              <p:cNvPr id="51" name="Oval 50"/>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2" name="TextBox 5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53" name="Group 52"/>
          <p:cNvGrpSpPr/>
          <p:nvPr/>
        </p:nvGrpSpPr>
        <p:grpSpPr>
          <a:xfrm>
            <a:off x="4224374" y="8349575"/>
            <a:ext cx="13912041" cy="841256"/>
            <a:chOff x="4877607" y="7358664"/>
            <a:chExt cx="13912041" cy="841256"/>
          </a:xfrm>
        </p:grpSpPr>
        <p:sp>
          <p:nvSpPr>
            <p:cNvPr id="54" name="TextBox 53"/>
            <p:cNvSpPr txBox="1"/>
            <p:nvPr/>
          </p:nvSpPr>
          <p:spPr>
            <a:xfrm>
              <a:off x="4877607" y="7358664"/>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تا کنون برای سایت بک لینک خریده اید؟ از چه سایت هایی؟</a:t>
              </a:r>
              <a:endParaRPr lang="fa-IR" dirty="0">
                <a:latin typeface="IRANYekan" panose="020B0506030804020204" pitchFamily="34" charset="-78"/>
                <a:cs typeface="IRANYekan" panose="020B0506030804020204" pitchFamily="34" charset="-78"/>
              </a:endParaRPr>
            </a:p>
          </p:txBody>
        </p:sp>
        <p:grpSp>
          <p:nvGrpSpPr>
            <p:cNvPr id="55" name="Group 54"/>
            <p:cNvGrpSpPr/>
            <p:nvPr/>
          </p:nvGrpSpPr>
          <p:grpSpPr>
            <a:xfrm>
              <a:off x="18277114" y="7488319"/>
              <a:ext cx="512534" cy="656590"/>
              <a:chOff x="19242157" y="4531851"/>
              <a:chExt cx="1342374" cy="1719670"/>
            </a:xfrm>
          </p:grpSpPr>
          <p:sp>
            <p:nvSpPr>
              <p:cNvPr id="56" name="Oval 55"/>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7" name="TextBox 5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58" name="Group 57"/>
          <p:cNvGrpSpPr/>
          <p:nvPr/>
        </p:nvGrpSpPr>
        <p:grpSpPr>
          <a:xfrm>
            <a:off x="4224374" y="9290132"/>
            <a:ext cx="13912041" cy="841256"/>
            <a:chOff x="4877607" y="8309057"/>
            <a:chExt cx="13912041" cy="841256"/>
          </a:xfrm>
        </p:grpSpPr>
        <p:sp>
          <p:nvSpPr>
            <p:cNvPr id="59" name="TextBox 58"/>
            <p:cNvSpPr txBox="1"/>
            <p:nvPr/>
          </p:nvSpPr>
          <p:spPr>
            <a:xfrm>
              <a:off x="4877607" y="830905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آیا تا به حال سایت شما توسط گوگل جریمه شده است؟ افت ناگهانی رتبه داشته اید؟</a:t>
              </a:r>
              <a:endParaRPr lang="fa-IR" dirty="0">
                <a:latin typeface="IRANYekan" panose="020B0506030804020204" pitchFamily="34" charset="-78"/>
                <a:cs typeface="IRANYekan" panose="020B0506030804020204" pitchFamily="34" charset="-78"/>
              </a:endParaRPr>
            </a:p>
          </p:txBody>
        </p:sp>
        <p:grpSp>
          <p:nvGrpSpPr>
            <p:cNvPr id="60" name="Group 59"/>
            <p:cNvGrpSpPr/>
            <p:nvPr/>
          </p:nvGrpSpPr>
          <p:grpSpPr>
            <a:xfrm>
              <a:off x="18277114" y="8438712"/>
              <a:ext cx="512534" cy="656590"/>
              <a:chOff x="19242157" y="4531851"/>
              <a:chExt cx="1342374" cy="1719670"/>
            </a:xfrm>
          </p:grpSpPr>
          <p:sp>
            <p:nvSpPr>
              <p:cNvPr id="61" name="Oval 60"/>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2" name="TextBox 6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Tree>
    <p:extLst>
      <p:ext uri="{BB962C8B-B14F-4D97-AF65-F5344CB8AC3E}">
        <p14:creationId xmlns:p14="http://schemas.microsoft.com/office/powerpoint/2010/main" val="41045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7</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a:latin typeface="IRANYekan" panose="020B0506030804020204" pitchFamily="34" charset="-78"/>
                <a:cs typeface="IRANYekan" panose="020B0506030804020204" pitchFamily="34" charset="-78"/>
              </a:rPr>
              <a:t>تماس اولیه مشتری و دریافت اطلاعات پروژه</a:t>
            </a:r>
          </a:p>
        </p:txBody>
      </p:sp>
      <p:sp>
        <p:nvSpPr>
          <p:cNvPr id="37" name="TextBox 36"/>
          <p:cNvSpPr txBox="1"/>
          <p:nvPr/>
        </p:nvSpPr>
        <p:spPr>
          <a:xfrm>
            <a:off x="5581648" y="322566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پایان اطلاعات تماس مشتری را دریافت کرده و به او اعلام کنید که پس از بررسی پیشنهادات خود را ارسال خواهید کرد. نکات زیر را حتما در نظر داشته باشید.</a:t>
            </a:r>
            <a:endParaRPr lang="fa-IR" dirty="0" smtClean="0">
              <a:latin typeface="IRANYekan" panose="020B0506030804020204" pitchFamily="34" charset="-78"/>
              <a:cs typeface="IRANYekan" panose="020B0506030804020204" pitchFamily="34" charset="-78"/>
            </a:endParaRPr>
          </a:p>
        </p:txBody>
      </p:sp>
      <p:grpSp>
        <p:nvGrpSpPr>
          <p:cNvPr id="38" name="Group 37"/>
          <p:cNvGrpSpPr/>
          <p:nvPr/>
        </p:nvGrpSpPr>
        <p:grpSpPr>
          <a:xfrm>
            <a:off x="4981516" y="5289729"/>
            <a:ext cx="13808132" cy="841256"/>
            <a:chOff x="4981516" y="4544807"/>
            <a:chExt cx="13808132" cy="841256"/>
          </a:xfrm>
        </p:grpSpPr>
        <p:sp>
          <p:nvSpPr>
            <p:cNvPr id="39" name="TextBox 38"/>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هزینه انجام پروژه یا پروژه های مشابه را در تماس اول اعلام نکنید.</a:t>
              </a:r>
              <a:endParaRPr lang="fa-IR" dirty="0">
                <a:latin typeface="IRANYekan" panose="020B0506030804020204" pitchFamily="34" charset="-78"/>
                <a:cs typeface="IRANYekan" panose="020B0506030804020204" pitchFamily="34" charset="-78"/>
              </a:endParaRPr>
            </a:p>
          </p:txBody>
        </p:sp>
        <p:grpSp>
          <p:nvGrpSpPr>
            <p:cNvPr id="40" name="Group 39"/>
            <p:cNvGrpSpPr/>
            <p:nvPr/>
          </p:nvGrpSpPr>
          <p:grpSpPr>
            <a:xfrm>
              <a:off x="18277114" y="4663508"/>
              <a:ext cx="512534" cy="656590"/>
              <a:chOff x="19242157" y="4531851"/>
              <a:chExt cx="1342374" cy="1719670"/>
            </a:xfrm>
          </p:grpSpPr>
          <p:sp>
            <p:nvSpPr>
              <p:cNvPr id="41" name="Oval 40"/>
              <p:cNvSpPr/>
              <p:nvPr/>
            </p:nvSpPr>
            <p:spPr>
              <a:xfrm>
                <a:off x="19242157" y="4720496"/>
                <a:ext cx="1342374" cy="1342374"/>
              </a:xfrm>
              <a:prstGeom prst="ellipse">
                <a:avLst/>
              </a:prstGeom>
              <a:solidFill>
                <a:srgbClr val="FA694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TextBox 41"/>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0" name="Group 29"/>
          <p:cNvGrpSpPr/>
          <p:nvPr/>
        </p:nvGrpSpPr>
        <p:grpSpPr>
          <a:xfrm>
            <a:off x="4981516" y="6297796"/>
            <a:ext cx="13808132" cy="841256"/>
            <a:chOff x="4981516" y="4544807"/>
            <a:chExt cx="13808132" cy="841256"/>
          </a:xfrm>
        </p:grpSpPr>
        <p:sp>
          <p:nvSpPr>
            <p:cNvPr id="31" name="TextBox 30"/>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زمان دقیق اعلام پیشنهاد را به مشتری اطلاع دهید و به آن پایبند باشید.</a:t>
              </a:r>
              <a:endParaRPr lang="fa-IR" dirty="0">
                <a:latin typeface="IRANYekan" panose="020B0506030804020204" pitchFamily="34" charset="-78"/>
                <a:cs typeface="IRANYekan" panose="020B0506030804020204" pitchFamily="34" charset="-78"/>
              </a:endParaRPr>
            </a:p>
          </p:txBody>
        </p:sp>
        <p:grpSp>
          <p:nvGrpSpPr>
            <p:cNvPr id="32" name="Group 31"/>
            <p:cNvGrpSpPr/>
            <p:nvPr/>
          </p:nvGrpSpPr>
          <p:grpSpPr>
            <a:xfrm>
              <a:off x="18277114" y="4663508"/>
              <a:ext cx="512534" cy="656590"/>
              <a:chOff x="19242157" y="4531851"/>
              <a:chExt cx="1342374" cy="1719670"/>
            </a:xfrm>
          </p:grpSpPr>
          <p:sp>
            <p:nvSpPr>
              <p:cNvPr id="33" name="Oval 32"/>
              <p:cNvSpPr/>
              <p:nvPr/>
            </p:nvSpPr>
            <p:spPr>
              <a:xfrm>
                <a:off x="19242157" y="4720496"/>
                <a:ext cx="1342374" cy="1342374"/>
              </a:xfrm>
              <a:prstGeom prst="ellipse">
                <a:avLst/>
              </a:prstGeom>
              <a:solidFill>
                <a:srgbClr val="FA694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4" name="TextBox 33"/>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35" name="Group 34"/>
          <p:cNvGrpSpPr/>
          <p:nvPr/>
        </p:nvGrpSpPr>
        <p:grpSpPr>
          <a:xfrm>
            <a:off x="4981516" y="7305863"/>
            <a:ext cx="13808132" cy="841256"/>
            <a:chOff x="4981516" y="4544807"/>
            <a:chExt cx="13808132" cy="841256"/>
          </a:xfrm>
        </p:grpSpPr>
        <p:sp>
          <p:nvSpPr>
            <p:cNvPr id="36" name="TextBox 35"/>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مسیر کاری خود را براساس عجله مشتری یا درخواست سرعت عمل تغییر ندهید.</a:t>
              </a:r>
              <a:endParaRPr lang="fa-IR" dirty="0">
                <a:latin typeface="IRANYekan" panose="020B0506030804020204" pitchFamily="34" charset="-78"/>
                <a:cs typeface="IRANYekan" panose="020B0506030804020204" pitchFamily="34" charset="-78"/>
              </a:endParaRPr>
            </a:p>
          </p:txBody>
        </p:sp>
        <p:grpSp>
          <p:nvGrpSpPr>
            <p:cNvPr id="63" name="Group 62"/>
            <p:cNvGrpSpPr/>
            <p:nvPr/>
          </p:nvGrpSpPr>
          <p:grpSpPr>
            <a:xfrm>
              <a:off x="18277114" y="4663508"/>
              <a:ext cx="512534" cy="656590"/>
              <a:chOff x="19242157" y="4531851"/>
              <a:chExt cx="1342374" cy="1719670"/>
            </a:xfrm>
          </p:grpSpPr>
          <p:sp>
            <p:nvSpPr>
              <p:cNvPr id="64" name="Oval 63"/>
              <p:cNvSpPr/>
              <p:nvPr/>
            </p:nvSpPr>
            <p:spPr>
              <a:xfrm>
                <a:off x="19242157" y="4720496"/>
                <a:ext cx="1342374" cy="1342374"/>
              </a:xfrm>
              <a:prstGeom prst="ellipse">
                <a:avLst/>
              </a:prstGeom>
              <a:solidFill>
                <a:srgbClr val="FA694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5" name="TextBox 64"/>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66" name="Group 65"/>
          <p:cNvGrpSpPr/>
          <p:nvPr/>
        </p:nvGrpSpPr>
        <p:grpSpPr>
          <a:xfrm>
            <a:off x="4981516" y="8313930"/>
            <a:ext cx="13808132" cy="841256"/>
            <a:chOff x="4981516" y="4544807"/>
            <a:chExt cx="13808132" cy="841256"/>
          </a:xfrm>
        </p:grpSpPr>
        <p:sp>
          <p:nvSpPr>
            <p:cNvPr id="67" name="TextBox 66"/>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کلیه ارتباطات خود را از طریق ایمیل پیگیری کنید، توافقات تلفنی را از طریق ایمیل مکتوب کنید.</a:t>
              </a:r>
              <a:endParaRPr lang="fa-IR" dirty="0">
                <a:latin typeface="IRANYekan" panose="020B0506030804020204" pitchFamily="34" charset="-78"/>
                <a:cs typeface="IRANYekan" panose="020B0506030804020204" pitchFamily="34" charset="-78"/>
              </a:endParaRPr>
            </a:p>
          </p:txBody>
        </p:sp>
        <p:grpSp>
          <p:nvGrpSpPr>
            <p:cNvPr id="68" name="Group 67"/>
            <p:cNvGrpSpPr/>
            <p:nvPr/>
          </p:nvGrpSpPr>
          <p:grpSpPr>
            <a:xfrm>
              <a:off x="18277114" y="4663508"/>
              <a:ext cx="512534" cy="656590"/>
              <a:chOff x="19242157" y="4531851"/>
              <a:chExt cx="1342374" cy="1719670"/>
            </a:xfrm>
          </p:grpSpPr>
          <p:sp>
            <p:nvSpPr>
              <p:cNvPr id="69" name="Oval 68"/>
              <p:cNvSpPr/>
              <p:nvPr/>
            </p:nvSpPr>
            <p:spPr>
              <a:xfrm>
                <a:off x="19242157" y="4720496"/>
                <a:ext cx="1342374" cy="1342374"/>
              </a:xfrm>
              <a:prstGeom prst="ellipse">
                <a:avLst/>
              </a:prstGeom>
              <a:solidFill>
                <a:srgbClr val="FA694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0" name="TextBox 69"/>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71" name="Group 70"/>
          <p:cNvGrpSpPr/>
          <p:nvPr/>
        </p:nvGrpSpPr>
        <p:grpSpPr>
          <a:xfrm>
            <a:off x="4981516" y="9321996"/>
            <a:ext cx="13808132" cy="841256"/>
            <a:chOff x="4981516" y="4544807"/>
            <a:chExt cx="13808132" cy="841256"/>
          </a:xfrm>
        </p:grpSpPr>
        <p:sp>
          <p:nvSpPr>
            <p:cNvPr id="72" name="TextBox 71"/>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در صورتیکه تمایل به انجام پروژه ندارید خیلی سریع به مشتری اعلام کنید.</a:t>
              </a:r>
              <a:endParaRPr lang="fa-IR" dirty="0">
                <a:latin typeface="IRANYekan" panose="020B0506030804020204" pitchFamily="34" charset="-78"/>
                <a:cs typeface="IRANYekan" panose="020B0506030804020204" pitchFamily="34" charset="-78"/>
              </a:endParaRPr>
            </a:p>
          </p:txBody>
        </p:sp>
        <p:grpSp>
          <p:nvGrpSpPr>
            <p:cNvPr id="73" name="Group 72"/>
            <p:cNvGrpSpPr/>
            <p:nvPr/>
          </p:nvGrpSpPr>
          <p:grpSpPr>
            <a:xfrm>
              <a:off x="18277114" y="4663508"/>
              <a:ext cx="512534" cy="656590"/>
              <a:chOff x="19242157" y="4531851"/>
              <a:chExt cx="1342374" cy="1719670"/>
            </a:xfrm>
          </p:grpSpPr>
          <p:sp>
            <p:nvSpPr>
              <p:cNvPr id="74" name="Oval 73"/>
              <p:cNvSpPr/>
              <p:nvPr/>
            </p:nvSpPr>
            <p:spPr>
              <a:xfrm>
                <a:off x="19242157" y="4720496"/>
                <a:ext cx="1342374" cy="1342374"/>
              </a:xfrm>
              <a:prstGeom prst="ellipse">
                <a:avLst/>
              </a:prstGeom>
              <a:solidFill>
                <a:srgbClr val="FA694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5" name="TextBox 74"/>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Tree>
    <p:extLst>
      <p:ext uri="{BB962C8B-B14F-4D97-AF65-F5344CB8AC3E}">
        <p14:creationId xmlns:p14="http://schemas.microsoft.com/office/powerpoint/2010/main" val="91066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8</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a:latin typeface="IRANYekan" panose="020B0506030804020204" pitchFamily="34" charset="-78"/>
                <a:cs typeface="IRANYekan" panose="020B0506030804020204" pitchFamily="34" charset="-78"/>
              </a:rPr>
              <a:t>آنالیز </a:t>
            </a:r>
            <a:r>
              <a:rPr lang="fa-IR" sz="4000" dirty="0" smtClean="0">
                <a:latin typeface="IRANYekan" panose="020B0506030804020204" pitchFamily="34" charset="-78"/>
                <a:cs typeface="IRANYekan" panose="020B0506030804020204" pitchFamily="34" charset="-78"/>
              </a:rPr>
              <a:t>اولیه</a:t>
            </a:r>
            <a:endParaRPr lang="fa-IR" sz="4000" dirty="0">
              <a:latin typeface="IRANYekan" panose="020B0506030804020204" pitchFamily="34" charset="-78"/>
              <a:cs typeface="IRANYekan" panose="020B0506030804020204" pitchFamily="34" charset="-78"/>
            </a:endParaRPr>
          </a:p>
        </p:txBody>
      </p:sp>
      <p:sp>
        <p:nvSpPr>
          <p:cNvPr id="37" name="TextBox 36"/>
          <p:cNvSpPr txBox="1"/>
          <p:nvPr/>
        </p:nvSpPr>
        <p:spPr>
          <a:xfrm>
            <a:off x="5581648" y="3225662"/>
            <a:ext cx="13208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برای آنالیز اولیه سایت شما باید موارد زیر را در نظر داشته باشید. دقت کنید که هدف تدوین استراتژی نیست بلکه به دنبال شناخت خدماتی هستیم که میتوان به مشتری ارایه داد.</a:t>
            </a:r>
            <a:endParaRPr lang="fa-IR" dirty="0" smtClean="0">
              <a:latin typeface="IRANYekan" panose="020B0506030804020204" pitchFamily="34" charset="-78"/>
              <a:cs typeface="IRANYekan" panose="020B0506030804020204" pitchFamily="34" charset="-78"/>
            </a:endParaRPr>
          </a:p>
        </p:txBody>
      </p:sp>
      <p:grpSp>
        <p:nvGrpSpPr>
          <p:cNvPr id="43" name="Group 42"/>
          <p:cNvGrpSpPr/>
          <p:nvPr/>
        </p:nvGrpSpPr>
        <p:grpSpPr>
          <a:xfrm>
            <a:off x="4981516" y="5191630"/>
            <a:ext cx="13808132" cy="841256"/>
            <a:chOff x="4981516" y="4544807"/>
            <a:chExt cx="13808132" cy="841256"/>
          </a:xfrm>
        </p:grpSpPr>
        <p:sp>
          <p:nvSpPr>
            <p:cNvPr id="44" name="TextBox 43"/>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وضعیت تکنیکال سایت را بررسی کنید. آیا نیازی به تغییرات در کدنویسی وجود دارد؟</a:t>
              </a:r>
              <a:endParaRPr lang="fa-IR" dirty="0">
                <a:latin typeface="IRANYekan" panose="020B0506030804020204" pitchFamily="34" charset="-78"/>
                <a:cs typeface="IRANYekan" panose="020B0506030804020204" pitchFamily="34" charset="-78"/>
              </a:endParaRPr>
            </a:p>
          </p:txBody>
        </p:sp>
        <p:grpSp>
          <p:nvGrpSpPr>
            <p:cNvPr id="45" name="Group 44"/>
            <p:cNvGrpSpPr/>
            <p:nvPr/>
          </p:nvGrpSpPr>
          <p:grpSpPr>
            <a:xfrm>
              <a:off x="18277114" y="4663508"/>
              <a:ext cx="512534" cy="656590"/>
              <a:chOff x="19242157" y="4531851"/>
              <a:chExt cx="1342374" cy="1719670"/>
            </a:xfrm>
          </p:grpSpPr>
          <p:sp>
            <p:nvSpPr>
              <p:cNvPr id="46" name="Oval 45"/>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7" name="TextBox 4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1</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86" name="Group 85"/>
          <p:cNvGrpSpPr/>
          <p:nvPr/>
        </p:nvGrpSpPr>
        <p:grpSpPr>
          <a:xfrm>
            <a:off x="4418174" y="6216954"/>
            <a:ext cx="13912041" cy="841256"/>
            <a:chOff x="4877607" y="5457878"/>
            <a:chExt cx="13912041" cy="841256"/>
          </a:xfrm>
        </p:grpSpPr>
        <p:sp>
          <p:nvSpPr>
            <p:cNvPr id="87" name="TextBox 86"/>
            <p:cNvSpPr txBox="1"/>
            <p:nvPr/>
          </p:nvSpPr>
          <p:spPr>
            <a:xfrm>
              <a:off x="4877607" y="5457878"/>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به زبان و سیستم مدیریت سایت آشنایی دارید؟</a:t>
              </a:r>
              <a:endParaRPr lang="fa-IR" dirty="0">
                <a:latin typeface="IRANYekan" panose="020B0506030804020204" pitchFamily="34" charset="-78"/>
                <a:cs typeface="IRANYekan" panose="020B0506030804020204" pitchFamily="34" charset="-78"/>
              </a:endParaRPr>
            </a:p>
          </p:txBody>
        </p:sp>
        <p:grpSp>
          <p:nvGrpSpPr>
            <p:cNvPr id="88" name="Group 87"/>
            <p:cNvGrpSpPr/>
            <p:nvPr/>
          </p:nvGrpSpPr>
          <p:grpSpPr>
            <a:xfrm>
              <a:off x="18277114" y="5587533"/>
              <a:ext cx="512534" cy="656590"/>
              <a:chOff x="19242157" y="4531851"/>
              <a:chExt cx="1342374" cy="1719670"/>
            </a:xfrm>
          </p:grpSpPr>
          <p:sp>
            <p:nvSpPr>
              <p:cNvPr id="89" name="Oval 88"/>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0" name="TextBox 89"/>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lang="fa-IR" b="1" dirty="0" smtClean="0">
                    <a:solidFill>
                      <a:srgbClr val="FFFFFF"/>
                    </a:solidFill>
                    <a:latin typeface="IRANYekan" panose="020B0506030804020204" pitchFamily="34" charset="-78"/>
                    <a:cs typeface="IRANYekan" panose="020B0506030804020204" pitchFamily="34" charset="-78"/>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grpSp>
        <p:nvGrpSpPr>
          <p:cNvPr id="91" name="Group 90"/>
          <p:cNvGrpSpPr/>
          <p:nvPr/>
        </p:nvGrpSpPr>
        <p:grpSpPr>
          <a:xfrm>
            <a:off x="4418174" y="7157511"/>
            <a:ext cx="13912041" cy="841256"/>
            <a:chOff x="4877607" y="6408271"/>
            <a:chExt cx="13912041" cy="841256"/>
          </a:xfrm>
        </p:grpSpPr>
        <p:sp>
          <p:nvSpPr>
            <p:cNvPr id="92" name="TextBox 91"/>
            <p:cNvSpPr txBox="1"/>
            <p:nvPr/>
          </p:nvSpPr>
          <p:spPr>
            <a:xfrm>
              <a:off x="4877607" y="6408271"/>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امکان تغییر کدها توسط شما یا تیم فنی شرکت وجود دارد؟</a:t>
              </a:r>
              <a:endParaRPr lang="fa-IR" dirty="0">
                <a:latin typeface="IRANYekan" panose="020B0506030804020204" pitchFamily="34" charset="-78"/>
                <a:cs typeface="IRANYekan" panose="020B0506030804020204" pitchFamily="34" charset="-78"/>
              </a:endParaRPr>
            </a:p>
          </p:txBody>
        </p:sp>
        <p:grpSp>
          <p:nvGrpSpPr>
            <p:cNvPr id="93" name="Group 92"/>
            <p:cNvGrpSpPr/>
            <p:nvPr/>
          </p:nvGrpSpPr>
          <p:grpSpPr>
            <a:xfrm>
              <a:off x="18277114" y="6537926"/>
              <a:ext cx="512534" cy="656590"/>
              <a:chOff x="19242157" y="4531851"/>
              <a:chExt cx="1342374" cy="1719670"/>
            </a:xfrm>
          </p:grpSpPr>
          <p:sp>
            <p:nvSpPr>
              <p:cNvPr id="94" name="Oval 93"/>
              <p:cNvSpPr/>
              <p:nvPr/>
            </p:nvSpPr>
            <p:spPr>
              <a:xfrm>
                <a:off x="19242157" y="4720496"/>
                <a:ext cx="1342374" cy="1342374"/>
              </a:xfrm>
              <a:prstGeom prst="ellipse">
                <a:avLst/>
              </a:prstGeom>
              <a:solidFill>
                <a:srgbClr val="01AA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5" name="TextBox 94"/>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
        <p:nvSpPr>
          <p:cNvPr id="106" name="TextBox 105"/>
          <p:cNvSpPr txBox="1"/>
          <p:nvPr/>
        </p:nvSpPr>
        <p:spPr>
          <a:xfrm>
            <a:off x="16440140" y="9176365"/>
            <a:ext cx="357402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سایت مشکل تکنیکال دارد؟ </a:t>
            </a:r>
            <a:endParaRPr lang="fa-IR" dirty="0" smtClean="0">
              <a:latin typeface="IRANYekan" panose="020B0506030804020204" pitchFamily="34" charset="-78"/>
              <a:cs typeface="IRANYekan" panose="020B0506030804020204" pitchFamily="34" charset="-78"/>
            </a:endParaRPr>
          </a:p>
        </p:txBody>
      </p:sp>
      <p:grpSp>
        <p:nvGrpSpPr>
          <p:cNvPr id="10" name="Group 9"/>
          <p:cNvGrpSpPr/>
          <p:nvPr/>
        </p:nvGrpSpPr>
        <p:grpSpPr>
          <a:xfrm>
            <a:off x="13907942" y="8946211"/>
            <a:ext cx="2334505" cy="1457454"/>
            <a:chOff x="12881114" y="8861356"/>
            <a:chExt cx="2334505" cy="1457454"/>
          </a:xfrm>
        </p:grpSpPr>
        <p:cxnSp>
          <p:nvCxnSpPr>
            <p:cNvPr id="4" name="Elbow Connector 3"/>
            <p:cNvCxnSpPr/>
            <p:nvPr/>
          </p:nvCxnSpPr>
          <p:spPr>
            <a:xfrm rot="10800000">
              <a:off x="12881121" y="8861356"/>
              <a:ext cx="2334498" cy="650781"/>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108" name="Elbow Connector 107"/>
            <p:cNvCxnSpPr/>
            <p:nvPr/>
          </p:nvCxnSpPr>
          <p:spPr>
            <a:xfrm rot="10800000" flipV="1">
              <a:off x="12881114" y="9668238"/>
              <a:ext cx="2334505" cy="650572"/>
            </a:xfrm>
            <a:prstGeom prst="bentConnector3">
              <a:avLst/>
            </a:prstGeom>
            <a:noFill/>
            <a:ln w="34925" cap="flat">
              <a:solidFill>
                <a:srgbClr val="FF0000"/>
              </a:solidFill>
              <a:prstDash val="dash"/>
              <a:miter lim="400000"/>
              <a:tailEnd type="arrow"/>
            </a:ln>
            <a:effectLst/>
            <a:sp3d/>
          </p:spPr>
          <p:style>
            <a:lnRef idx="0">
              <a:scrgbClr r="0" g="0" b="0"/>
            </a:lnRef>
            <a:fillRef idx="0">
              <a:scrgbClr r="0" g="0" b="0"/>
            </a:fillRef>
            <a:effectRef idx="0">
              <a:scrgbClr r="0" g="0" b="0"/>
            </a:effectRef>
            <a:fontRef idx="none"/>
          </p:style>
        </p:cxnSp>
      </p:grpSp>
      <p:sp>
        <p:nvSpPr>
          <p:cNvPr id="109" name="TextBox 108"/>
          <p:cNvSpPr txBox="1"/>
          <p:nvPr/>
        </p:nvSpPr>
        <p:spPr>
          <a:xfrm>
            <a:off x="10208885" y="8430341"/>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ورود به مرحله بعد</a:t>
            </a:r>
            <a:endParaRPr lang="fa-IR" dirty="0" smtClean="0">
              <a:latin typeface="IRANYekan" panose="020B0506030804020204" pitchFamily="34" charset="-78"/>
              <a:cs typeface="IRANYekan" panose="020B0506030804020204" pitchFamily="34" charset="-78"/>
            </a:endParaRPr>
          </a:p>
        </p:txBody>
      </p:sp>
      <p:sp>
        <p:nvSpPr>
          <p:cNvPr id="110" name="TextBox 109"/>
          <p:cNvSpPr txBox="1"/>
          <p:nvPr/>
        </p:nvSpPr>
        <p:spPr>
          <a:xfrm>
            <a:off x="10203221" y="9855014"/>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توسط شما قابل رفع است؟</a:t>
            </a:r>
            <a:endParaRPr lang="fa-IR" dirty="0" smtClean="0">
              <a:latin typeface="IRANYekan" panose="020B0506030804020204" pitchFamily="34" charset="-78"/>
              <a:cs typeface="IRANYekan" panose="020B0506030804020204" pitchFamily="34" charset="-78"/>
            </a:endParaRPr>
          </a:p>
        </p:txBody>
      </p:sp>
      <p:grpSp>
        <p:nvGrpSpPr>
          <p:cNvPr id="9" name="Group 8"/>
          <p:cNvGrpSpPr/>
          <p:nvPr/>
        </p:nvGrpSpPr>
        <p:grpSpPr>
          <a:xfrm>
            <a:off x="7803372" y="9596776"/>
            <a:ext cx="2334505" cy="1457462"/>
            <a:chOff x="6776544" y="9511921"/>
            <a:chExt cx="2334505" cy="1457462"/>
          </a:xfrm>
        </p:grpSpPr>
        <p:cxnSp>
          <p:nvCxnSpPr>
            <p:cNvPr id="111" name="Elbow Connector 110"/>
            <p:cNvCxnSpPr/>
            <p:nvPr/>
          </p:nvCxnSpPr>
          <p:spPr>
            <a:xfrm rot="10800000">
              <a:off x="6776544" y="9511921"/>
              <a:ext cx="2334503" cy="650787"/>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112" name="Elbow Connector 111"/>
            <p:cNvCxnSpPr/>
            <p:nvPr/>
          </p:nvCxnSpPr>
          <p:spPr>
            <a:xfrm rot="10800000" flipV="1">
              <a:off x="6776544" y="10318811"/>
              <a:ext cx="2334505" cy="650572"/>
            </a:xfrm>
            <a:prstGeom prst="bentConnector3">
              <a:avLst/>
            </a:prstGeom>
            <a:noFill/>
            <a:ln w="34925" cap="flat">
              <a:solidFill>
                <a:srgbClr val="FF0000"/>
              </a:solidFill>
              <a:prstDash val="dash"/>
              <a:miter lim="400000"/>
              <a:tailEnd type="arrow"/>
            </a:ln>
            <a:effectLst/>
            <a:sp3d/>
          </p:spPr>
          <p:style>
            <a:lnRef idx="0">
              <a:scrgbClr r="0" g="0" b="0"/>
            </a:lnRef>
            <a:fillRef idx="0">
              <a:scrgbClr r="0" g="0" b="0"/>
            </a:fillRef>
            <a:effectRef idx="0">
              <a:scrgbClr r="0" g="0" b="0"/>
            </a:effectRef>
            <a:fontRef idx="none"/>
          </p:style>
        </p:cxnSp>
      </p:grpSp>
      <p:sp>
        <p:nvSpPr>
          <p:cNvPr id="113" name="TextBox 112"/>
          <p:cNvSpPr txBox="1"/>
          <p:nvPr/>
        </p:nvSpPr>
        <p:spPr>
          <a:xfrm>
            <a:off x="4131322" y="9080914"/>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ورود به مرحله بعد</a:t>
            </a:r>
            <a:endParaRPr lang="fa-IR" dirty="0" smtClean="0">
              <a:latin typeface="IRANYekan" panose="020B0506030804020204" pitchFamily="34" charset="-78"/>
              <a:cs typeface="IRANYekan" panose="020B0506030804020204" pitchFamily="34" charset="-78"/>
            </a:endParaRPr>
          </a:p>
        </p:txBody>
      </p:sp>
      <p:sp>
        <p:nvSpPr>
          <p:cNvPr id="114" name="TextBox 113"/>
          <p:cNvSpPr txBox="1"/>
          <p:nvPr/>
        </p:nvSpPr>
        <p:spPr>
          <a:xfrm>
            <a:off x="4196988" y="10522934"/>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انصراف از انجام پروژه</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19279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500"/>
                                        <p:tgtEl>
                                          <p:spTgt spid="106"/>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500"/>
                                        <p:tgtEl>
                                          <p:spTgt spid="110"/>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500"/>
                                        <p:tgtEl>
                                          <p:spTgt spid="113"/>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P spid="106" grpId="0"/>
      <p:bldP spid="109" grpId="0"/>
      <p:bldP spid="110" grpId="0"/>
      <p:bldP spid="11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2032562" y="12117339"/>
            <a:ext cx="306174" cy="471924"/>
          </a:xfrm>
        </p:spPr>
        <p:txBody>
          <a:bodyPr/>
          <a:lstStyle/>
          <a:p>
            <a:fld id="{86CB4B4D-7CA3-9044-876B-883B54F8677D}" type="slidenum">
              <a:rPr lang="en-US" smtClean="0">
                <a:solidFill>
                  <a:schemeClr val="tx1">
                    <a:lumMod val="40000"/>
                    <a:lumOff val="60000"/>
                  </a:schemeClr>
                </a:solidFill>
                <a:latin typeface="IRANYekan(FaNum) Light" panose="020B0506030804020204" pitchFamily="34" charset="-78"/>
                <a:cs typeface="IRANYekan(FaNum) Light" panose="020B0506030804020204" pitchFamily="34" charset="-78"/>
              </a:rPr>
              <a:t>9</a:t>
            </a:fld>
            <a:endParaRPr lang="en-US" dirty="0">
              <a:solidFill>
                <a:schemeClr val="tx1">
                  <a:lumMod val="40000"/>
                  <a:lumOff val="60000"/>
                </a:schemeClr>
              </a:solidFill>
              <a:latin typeface="IRANYekan(FaNum) Light" panose="020B0506030804020204" pitchFamily="34" charset="-78"/>
              <a:cs typeface="IRANYekan(FaNum) Light" panose="020B0506030804020204" pitchFamily="34" charset="-78"/>
            </a:endParaRPr>
          </a:p>
        </p:txBody>
      </p:sp>
      <p:sp>
        <p:nvSpPr>
          <p:cNvPr id="13" name="TextBox 12"/>
          <p:cNvSpPr txBox="1"/>
          <p:nvPr/>
        </p:nvSpPr>
        <p:spPr>
          <a:xfrm>
            <a:off x="6708579" y="1767896"/>
            <a:ext cx="1095413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lnSpc>
                <a:spcPct val="200000"/>
              </a:lnSpc>
            </a:pPr>
            <a:r>
              <a:rPr lang="fa-IR" sz="4000" dirty="0">
                <a:latin typeface="IRANYekan" panose="020B0506030804020204" pitchFamily="34" charset="-78"/>
                <a:cs typeface="IRANYekan" panose="020B0506030804020204" pitchFamily="34" charset="-78"/>
              </a:rPr>
              <a:t>آنالیز </a:t>
            </a:r>
            <a:r>
              <a:rPr lang="fa-IR" sz="4000" dirty="0" smtClean="0">
                <a:latin typeface="IRANYekan" panose="020B0506030804020204" pitchFamily="34" charset="-78"/>
                <a:cs typeface="IRANYekan" panose="020B0506030804020204" pitchFamily="34" charset="-78"/>
              </a:rPr>
              <a:t>اولیه</a:t>
            </a:r>
            <a:endParaRPr lang="fa-IR" sz="4000" dirty="0">
              <a:latin typeface="IRANYekan" panose="020B0506030804020204" pitchFamily="34" charset="-78"/>
              <a:cs typeface="IRANYekan" panose="020B0506030804020204" pitchFamily="34" charset="-78"/>
            </a:endParaRPr>
          </a:p>
        </p:txBody>
      </p:sp>
      <p:grpSp>
        <p:nvGrpSpPr>
          <p:cNvPr id="43" name="Group 42"/>
          <p:cNvGrpSpPr/>
          <p:nvPr/>
        </p:nvGrpSpPr>
        <p:grpSpPr>
          <a:xfrm>
            <a:off x="4981516" y="3749610"/>
            <a:ext cx="13808132" cy="841256"/>
            <a:chOff x="4981516" y="4544807"/>
            <a:chExt cx="13808132" cy="841256"/>
          </a:xfrm>
        </p:grpSpPr>
        <p:sp>
          <p:nvSpPr>
            <p:cNvPr id="44" name="TextBox 43"/>
            <p:cNvSpPr txBox="1"/>
            <p:nvPr/>
          </p:nvSpPr>
          <p:spPr>
            <a:xfrm>
              <a:off x="4981516" y="4544807"/>
              <a:ext cx="132080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وضعیت محتوایی سایت را بررسی کنید.</a:t>
              </a:r>
              <a:endParaRPr lang="fa-IR" dirty="0">
                <a:latin typeface="IRANYekan" panose="020B0506030804020204" pitchFamily="34" charset="-78"/>
                <a:cs typeface="IRANYekan" panose="020B0506030804020204" pitchFamily="34" charset="-78"/>
              </a:endParaRPr>
            </a:p>
          </p:txBody>
        </p:sp>
        <p:grpSp>
          <p:nvGrpSpPr>
            <p:cNvPr id="45" name="Group 44"/>
            <p:cNvGrpSpPr/>
            <p:nvPr/>
          </p:nvGrpSpPr>
          <p:grpSpPr>
            <a:xfrm>
              <a:off x="18277114" y="4663508"/>
              <a:ext cx="512534" cy="656590"/>
              <a:chOff x="19242157" y="4531851"/>
              <a:chExt cx="1342374" cy="1719670"/>
            </a:xfrm>
          </p:grpSpPr>
          <p:sp>
            <p:nvSpPr>
              <p:cNvPr id="46" name="Oval 45"/>
              <p:cNvSpPr/>
              <p:nvPr/>
            </p:nvSpPr>
            <p:spPr>
              <a:xfrm>
                <a:off x="19242157" y="4720496"/>
                <a:ext cx="1342374" cy="1342374"/>
              </a:xfrm>
              <a:prstGeom prst="ellipse">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7" name="TextBox 46"/>
              <p:cNvSpPr txBox="1"/>
              <p:nvPr/>
            </p:nvSpPr>
            <p:spPr>
              <a:xfrm>
                <a:off x="19381233" y="4531851"/>
                <a:ext cx="1064221" cy="1719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fa-IR" b="1" i="0" u="none" strike="noStrike" cap="none" spc="0" normalizeH="0" baseline="0" dirty="0" smtClean="0">
                    <a:ln>
                      <a:noFill/>
                    </a:ln>
                    <a:solidFill>
                      <a:srgbClr val="FFFFFF"/>
                    </a:solidFill>
                    <a:effectLst/>
                    <a:uFillTx/>
                    <a:latin typeface="IRANYekan" panose="020B0506030804020204" pitchFamily="34" charset="-78"/>
                    <a:cs typeface="IRANYekan" panose="020B0506030804020204" pitchFamily="34" charset="-78"/>
                    <a:sym typeface="PT Serif"/>
                  </a:rPr>
                  <a:t>2</a:t>
                </a:r>
                <a:endParaRPr kumimoji="0" lang="en-US" b="1" i="0" u="none" strike="noStrike" cap="none" spc="0" normalizeH="0" baseline="0" dirty="0">
                  <a:ln>
                    <a:noFill/>
                  </a:ln>
                  <a:solidFill>
                    <a:srgbClr val="FFFFFF"/>
                  </a:solidFill>
                  <a:effectLst/>
                  <a:uFillTx/>
                  <a:latin typeface="IRANYekan" panose="020B0506030804020204" pitchFamily="34" charset="-78"/>
                  <a:cs typeface="IRANYekan" panose="020B0506030804020204" pitchFamily="34" charset="-78"/>
                  <a:sym typeface="PT Serif"/>
                </a:endParaRPr>
              </a:p>
            </p:txBody>
          </p:sp>
        </p:grpSp>
      </p:grpSp>
      <p:sp>
        <p:nvSpPr>
          <p:cNvPr id="106" name="TextBox 105"/>
          <p:cNvSpPr txBox="1"/>
          <p:nvPr/>
        </p:nvSpPr>
        <p:spPr>
          <a:xfrm>
            <a:off x="16751084" y="7962926"/>
            <a:ext cx="388149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تولید محتوا برعهده شماست؟</a:t>
            </a:r>
            <a:endParaRPr lang="fa-IR" dirty="0" smtClean="0">
              <a:latin typeface="IRANYekan" panose="020B0506030804020204" pitchFamily="34" charset="-78"/>
              <a:cs typeface="IRANYekan" panose="020B0506030804020204" pitchFamily="34" charset="-78"/>
            </a:endParaRPr>
          </a:p>
        </p:txBody>
      </p:sp>
      <p:grpSp>
        <p:nvGrpSpPr>
          <p:cNvPr id="10" name="Group 9"/>
          <p:cNvGrpSpPr/>
          <p:nvPr/>
        </p:nvGrpSpPr>
        <p:grpSpPr>
          <a:xfrm>
            <a:off x="14218885" y="6101148"/>
            <a:ext cx="2334508" cy="4581656"/>
            <a:chOff x="12881113" y="7229732"/>
            <a:chExt cx="2334508" cy="4581656"/>
          </a:xfrm>
        </p:grpSpPr>
        <p:cxnSp>
          <p:nvCxnSpPr>
            <p:cNvPr id="4" name="Elbow Connector 3"/>
            <p:cNvCxnSpPr/>
            <p:nvPr/>
          </p:nvCxnSpPr>
          <p:spPr>
            <a:xfrm rot="10800000">
              <a:off x="12881113" y="7229732"/>
              <a:ext cx="2334506" cy="2282406"/>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108" name="Elbow Connector 107"/>
            <p:cNvCxnSpPr/>
            <p:nvPr/>
          </p:nvCxnSpPr>
          <p:spPr>
            <a:xfrm rot="10800000" flipV="1">
              <a:off x="12881114" y="9668237"/>
              <a:ext cx="2334507" cy="2143151"/>
            </a:xfrm>
            <a:prstGeom prst="bentConnector3">
              <a:avLst/>
            </a:prstGeom>
            <a:noFill/>
            <a:ln w="34925" cap="flat">
              <a:solidFill>
                <a:srgbClr val="FF0000"/>
              </a:solidFill>
              <a:prstDash val="dash"/>
              <a:miter lim="400000"/>
              <a:tailEnd type="arrow"/>
            </a:ln>
            <a:effectLst/>
            <a:sp3d/>
          </p:spPr>
          <p:style>
            <a:lnRef idx="0">
              <a:scrgbClr r="0" g="0" b="0"/>
            </a:lnRef>
            <a:fillRef idx="0">
              <a:scrgbClr r="0" g="0" b="0"/>
            </a:fillRef>
            <a:effectRef idx="0">
              <a:scrgbClr r="0" g="0" b="0"/>
            </a:effectRef>
            <a:fontRef idx="none"/>
          </p:style>
        </p:cxnSp>
      </p:grpSp>
      <p:sp>
        <p:nvSpPr>
          <p:cNvPr id="109" name="TextBox 108"/>
          <p:cNvSpPr txBox="1"/>
          <p:nvPr/>
        </p:nvSpPr>
        <p:spPr>
          <a:xfrm>
            <a:off x="9474433" y="5585282"/>
            <a:ext cx="461376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بررسی میزان سختی تولید محتوا</a:t>
            </a:r>
            <a:endParaRPr lang="fa-IR" dirty="0" smtClean="0">
              <a:latin typeface="IRANYekan" panose="020B0506030804020204" pitchFamily="34" charset="-78"/>
              <a:cs typeface="IRANYekan" panose="020B0506030804020204" pitchFamily="34" charset="-78"/>
            </a:endParaRPr>
          </a:p>
        </p:txBody>
      </p:sp>
      <p:sp>
        <p:nvSpPr>
          <p:cNvPr id="110" name="TextBox 109"/>
          <p:cNvSpPr txBox="1"/>
          <p:nvPr/>
        </p:nvSpPr>
        <p:spPr>
          <a:xfrm>
            <a:off x="10514165" y="10207439"/>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تیم محتوا توانمند است؟</a:t>
            </a:r>
            <a:endParaRPr lang="fa-IR" dirty="0" smtClean="0">
              <a:latin typeface="IRANYekan" panose="020B0506030804020204" pitchFamily="34" charset="-78"/>
              <a:cs typeface="IRANYekan" panose="020B0506030804020204" pitchFamily="34" charset="-78"/>
            </a:endParaRPr>
          </a:p>
        </p:txBody>
      </p:sp>
      <p:grpSp>
        <p:nvGrpSpPr>
          <p:cNvPr id="9" name="Group 8"/>
          <p:cNvGrpSpPr/>
          <p:nvPr/>
        </p:nvGrpSpPr>
        <p:grpSpPr>
          <a:xfrm>
            <a:off x="8245326" y="9949201"/>
            <a:ext cx="2334505" cy="1457462"/>
            <a:chOff x="6776544" y="9511921"/>
            <a:chExt cx="2334505" cy="1457462"/>
          </a:xfrm>
        </p:grpSpPr>
        <p:cxnSp>
          <p:nvCxnSpPr>
            <p:cNvPr id="111" name="Elbow Connector 110"/>
            <p:cNvCxnSpPr/>
            <p:nvPr/>
          </p:nvCxnSpPr>
          <p:spPr>
            <a:xfrm rot="10800000">
              <a:off x="6776544" y="9511921"/>
              <a:ext cx="2334503" cy="650787"/>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112" name="Elbow Connector 111"/>
            <p:cNvCxnSpPr/>
            <p:nvPr/>
          </p:nvCxnSpPr>
          <p:spPr>
            <a:xfrm rot="10800000" flipV="1">
              <a:off x="6776544" y="10318811"/>
              <a:ext cx="2334505" cy="650572"/>
            </a:xfrm>
            <a:prstGeom prst="bentConnector3">
              <a:avLst/>
            </a:prstGeom>
            <a:noFill/>
            <a:ln w="34925" cap="flat">
              <a:solidFill>
                <a:srgbClr val="FF0000"/>
              </a:solidFill>
              <a:prstDash val="dash"/>
              <a:miter lim="400000"/>
              <a:tailEnd type="arrow"/>
            </a:ln>
            <a:effectLst/>
            <a:sp3d/>
          </p:spPr>
          <p:style>
            <a:lnRef idx="0">
              <a:scrgbClr r="0" g="0" b="0"/>
            </a:lnRef>
            <a:fillRef idx="0">
              <a:scrgbClr r="0" g="0" b="0"/>
            </a:fillRef>
            <a:effectRef idx="0">
              <a:scrgbClr r="0" g="0" b="0"/>
            </a:effectRef>
            <a:fontRef idx="none"/>
          </p:style>
        </p:cxnSp>
      </p:grpSp>
      <p:sp>
        <p:nvSpPr>
          <p:cNvPr id="113" name="TextBox 112"/>
          <p:cNvSpPr txBox="1"/>
          <p:nvPr/>
        </p:nvSpPr>
        <p:spPr>
          <a:xfrm>
            <a:off x="4530953" y="9433339"/>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تدوین برنامه و استراتژی</a:t>
            </a:r>
            <a:endParaRPr lang="fa-IR" dirty="0" smtClean="0">
              <a:latin typeface="IRANYekan" panose="020B0506030804020204" pitchFamily="34" charset="-78"/>
              <a:cs typeface="IRANYekan" panose="020B0506030804020204" pitchFamily="34" charset="-78"/>
            </a:endParaRPr>
          </a:p>
        </p:txBody>
      </p:sp>
      <p:sp>
        <p:nvSpPr>
          <p:cNvPr id="114" name="TextBox 113"/>
          <p:cNvSpPr txBox="1"/>
          <p:nvPr/>
        </p:nvSpPr>
        <p:spPr>
          <a:xfrm>
            <a:off x="4530953" y="10875359"/>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آموزش تیم</a:t>
            </a:r>
            <a:endParaRPr lang="fa-IR" dirty="0" smtClean="0">
              <a:latin typeface="IRANYekan" panose="020B0506030804020204" pitchFamily="34" charset="-78"/>
              <a:cs typeface="IRANYekan" panose="020B0506030804020204" pitchFamily="34" charset="-78"/>
            </a:endParaRPr>
          </a:p>
        </p:txBody>
      </p:sp>
      <p:grpSp>
        <p:nvGrpSpPr>
          <p:cNvPr id="33" name="Group 32"/>
          <p:cNvGrpSpPr/>
          <p:nvPr/>
        </p:nvGrpSpPr>
        <p:grpSpPr>
          <a:xfrm>
            <a:off x="7343128" y="5358131"/>
            <a:ext cx="2334505" cy="1457462"/>
            <a:chOff x="6776544" y="9511921"/>
            <a:chExt cx="2334505" cy="1457462"/>
          </a:xfrm>
        </p:grpSpPr>
        <p:cxnSp>
          <p:nvCxnSpPr>
            <p:cNvPr id="34" name="Elbow Connector 33"/>
            <p:cNvCxnSpPr/>
            <p:nvPr/>
          </p:nvCxnSpPr>
          <p:spPr>
            <a:xfrm rot="10800000">
              <a:off x="6776544" y="9511921"/>
              <a:ext cx="2334503" cy="650787"/>
            </a:xfrm>
            <a:prstGeom prst="bentConnector3">
              <a:avLst/>
            </a:prstGeom>
            <a:noFill/>
            <a:ln w="34925" cap="flat">
              <a:solidFill>
                <a:srgbClr val="00B050"/>
              </a:solidFill>
              <a:prstDash val="dash"/>
              <a:miter lim="400000"/>
              <a:tailEnd type="arrow"/>
            </a:ln>
            <a:effectLst/>
            <a:sp3d/>
          </p:spPr>
          <p:style>
            <a:lnRef idx="0">
              <a:scrgbClr r="0" g="0" b="0"/>
            </a:lnRef>
            <a:fillRef idx="0">
              <a:scrgbClr r="0" g="0" b="0"/>
            </a:fillRef>
            <a:effectRef idx="0">
              <a:scrgbClr r="0" g="0" b="0"/>
            </a:effectRef>
            <a:fontRef idx="none"/>
          </p:style>
        </p:cxnSp>
        <p:cxnSp>
          <p:nvCxnSpPr>
            <p:cNvPr id="35" name="Elbow Connector 34"/>
            <p:cNvCxnSpPr/>
            <p:nvPr/>
          </p:nvCxnSpPr>
          <p:spPr>
            <a:xfrm rot="10800000" flipV="1">
              <a:off x="6776544" y="10318811"/>
              <a:ext cx="2334505" cy="650572"/>
            </a:xfrm>
            <a:prstGeom prst="bentConnector3">
              <a:avLst/>
            </a:prstGeom>
            <a:noFill/>
            <a:ln w="34925" cap="flat">
              <a:solidFill>
                <a:srgbClr val="FF0000"/>
              </a:solidFill>
              <a:prstDash val="dash"/>
              <a:miter lim="400000"/>
              <a:tailEnd type="arrow"/>
            </a:ln>
            <a:effectLst/>
            <a:sp3d/>
          </p:spPr>
          <p:style>
            <a:lnRef idx="0">
              <a:scrgbClr r="0" g="0" b="0"/>
            </a:lnRef>
            <a:fillRef idx="0">
              <a:scrgbClr r="0" g="0" b="0"/>
            </a:fillRef>
            <a:effectRef idx="0">
              <a:scrgbClr r="0" g="0" b="0"/>
            </a:effectRef>
            <a:fontRef idx="none"/>
          </p:style>
        </p:cxnSp>
      </p:grpSp>
      <p:sp>
        <p:nvSpPr>
          <p:cNvPr id="36" name="TextBox 35"/>
          <p:cNvSpPr txBox="1"/>
          <p:nvPr/>
        </p:nvSpPr>
        <p:spPr>
          <a:xfrm>
            <a:off x="2932562" y="4842269"/>
            <a:ext cx="427022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تدوین استراتژی و برآورد هزینه</a:t>
            </a:r>
            <a:endParaRPr lang="fa-IR" dirty="0" smtClean="0">
              <a:latin typeface="IRANYekan" panose="020B0506030804020204" pitchFamily="34" charset="-78"/>
              <a:cs typeface="IRANYekan" panose="020B0506030804020204" pitchFamily="34" charset="-78"/>
            </a:endParaRPr>
          </a:p>
        </p:txBody>
      </p:sp>
      <p:sp>
        <p:nvSpPr>
          <p:cNvPr id="38" name="TextBox 37"/>
          <p:cNvSpPr txBox="1"/>
          <p:nvPr/>
        </p:nvSpPr>
        <p:spPr>
          <a:xfrm>
            <a:off x="3628755" y="6284289"/>
            <a:ext cx="35740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1">
              <a:lnSpc>
                <a:spcPct val="200000"/>
              </a:lnSpc>
            </a:pPr>
            <a:r>
              <a:rPr lang="fa-IR" dirty="0" smtClean="0">
                <a:latin typeface="IRANYekan" panose="020B0506030804020204" pitchFamily="34" charset="-78"/>
                <a:cs typeface="IRANYekan" panose="020B0506030804020204" pitchFamily="34" charset="-78"/>
              </a:rPr>
              <a:t>انصراف از انجام پروژه</a:t>
            </a:r>
            <a:endParaRPr lang="fa-IR" dirty="0" smtClean="0">
              <a:latin typeface="IRANYekan" panose="020B0506030804020204" pitchFamily="34" charset="-78"/>
              <a:cs typeface="IRANYekan" panose="020B0506030804020204" pitchFamily="34" charset="-78"/>
            </a:endParaRPr>
          </a:p>
        </p:txBody>
      </p:sp>
    </p:spTree>
    <p:extLst>
      <p:ext uri="{BB962C8B-B14F-4D97-AF65-F5344CB8AC3E}">
        <p14:creationId xmlns:p14="http://schemas.microsoft.com/office/powerpoint/2010/main" val="28798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500"/>
                                        <p:tgtEl>
                                          <p:spTgt spid="106"/>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fade">
                                      <p:cBhvr>
                                        <p:cTn id="29" dur="500"/>
                                        <p:tgtEl>
                                          <p:spTgt spid="1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fade">
                                      <p:cBhvr>
                                        <p:cTn id="5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6" grpId="0"/>
      <p:bldP spid="109" grpId="0"/>
      <p:bldP spid="110" grpId="0"/>
      <p:bldP spid="113" grpId="0"/>
      <p:bldP spid="114" grpId="0"/>
      <p:bldP spid="36" grpId="0"/>
      <p:bldP spid="3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515252"/>
      </a:dk1>
      <a:lt1>
        <a:srgbClr val="523C01"/>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PT Serif"/>
        <a:ea typeface="PT Serif"/>
        <a:cs typeface="PT Seri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PT Serif"/>
        <a:ea typeface="PT Serif"/>
        <a:cs typeface="PT Seri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12507</TotalTime>
  <Words>1492</Words>
  <Application>Microsoft Office PowerPoint</Application>
  <PresentationFormat>Custom</PresentationFormat>
  <Paragraphs>203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Helvetica Light</vt:lpstr>
      <vt:lpstr>IRANYekan(FaNum) Light</vt:lpstr>
      <vt:lpstr>IRANYekan</vt:lpstr>
      <vt:lpstr>Montserrat-Regular</vt:lpstr>
      <vt:lpstr>Helvetica Neue</vt:lpstr>
      <vt:lpstr>PT Serif</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Amin Esmaeili</Manager>
  <Company>Websima.com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Cando 1</dc:title>
  <dc:subject>Calculate Price of Reportage ads</dc:subject>
  <dc:creator>websima017</dc:creator>
  <cp:keywords>SEO, Websima</cp:keywords>
  <cp:lastModifiedBy>Moorche</cp:lastModifiedBy>
  <cp:revision>497</cp:revision>
  <cp:lastPrinted>2018-02-10T12:59:38Z</cp:lastPrinted>
  <dcterms:modified xsi:type="dcterms:W3CDTF">2018-07-18T09:16:14Z</dcterms:modified>
  <cp:contentStatus/>
</cp:coreProperties>
</file>